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7"/>
  </p:sldMasterIdLst>
  <p:notesMasterIdLst>
    <p:notesMasterId r:id="rId27"/>
  </p:notesMasterIdLst>
  <p:handoutMasterIdLst>
    <p:handoutMasterId r:id="rId28"/>
  </p:handoutMasterIdLst>
  <p:sldIdLst>
    <p:sldId id="262" r:id="rId8"/>
    <p:sldId id="263" r:id="rId9"/>
    <p:sldId id="290" r:id="rId10"/>
    <p:sldId id="296" r:id="rId11"/>
    <p:sldId id="267" r:id="rId12"/>
    <p:sldId id="270" r:id="rId13"/>
    <p:sldId id="271" r:id="rId14"/>
    <p:sldId id="284" r:id="rId15"/>
    <p:sldId id="272" r:id="rId16"/>
    <p:sldId id="274" r:id="rId17"/>
    <p:sldId id="291" r:id="rId18"/>
    <p:sldId id="277" r:id="rId19"/>
    <p:sldId id="292" r:id="rId20"/>
    <p:sldId id="278" r:id="rId21"/>
    <p:sldId id="293" r:id="rId22"/>
    <p:sldId id="276" r:id="rId23"/>
    <p:sldId id="279" r:id="rId24"/>
    <p:sldId id="295" r:id="rId25"/>
    <p:sldId id="281" r:id="rId26"/>
  </p:sldIdLst>
  <p:sldSz cx="9144000" cy="6858000" type="screen4x3"/>
  <p:notesSz cx="6669088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NE" initials="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12D"/>
    <a:srgbClr val="2F164D"/>
    <a:srgbClr val="389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76107" autoAdjust="0"/>
  </p:normalViewPr>
  <p:slideViewPr>
    <p:cSldViewPr snapToGrid="0" snapToObjects="1">
      <p:cViewPr>
        <p:scale>
          <a:sx n="125" d="100"/>
          <a:sy n="125" d="100"/>
        </p:scale>
        <p:origin x="972" y="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680" y="44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://teams.unison.org.uk/departments/ServiceGroups/LocalGov/SGESectors/NJC/SCP%20pay%20trends%202013%20claim%20since%201996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://teams.unison.org.uk/departments/ServiceGroups/LocalGov/SGESectors/NJC/SCP%20pay%20trends%202013%20claim%20since%201996%20(Autosaved)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13244872168814"/>
          <c:y val="3.0866359269839407E-2"/>
          <c:w val="0.52375644016720058"/>
          <c:h val="0.90168589535530963"/>
        </c:manualLayout>
      </c:layout>
      <c:lineChart>
        <c:grouping val="standard"/>
        <c:varyColors val="0"/>
        <c:ser>
          <c:idx val="1"/>
          <c:order val="0"/>
          <c:tx>
            <c:strRef>
              <c:f>'SCP10 trend'!$O$14</c:f>
              <c:strCache>
                <c:ptCount val="1"/>
                <c:pt idx="0">
                  <c:v>Actual pay level after pay award</c:v>
                </c:pt>
              </c:strCache>
            </c:strRef>
          </c:tx>
          <c:spPr>
            <a:ln>
              <a:solidFill>
                <a:srgbClr val="21112D"/>
              </a:solidFill>
              <a:prstDash val="sysDot"/>
            </a:ln>
          </c:spPr>
          <c:marker>
            <c:symbol val="none"/>
          </c:marker>
          <c:cat>
            <c:numRef>
              <c:f>'SCP10 trend'!$N$15:$N$19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'SCP10 trend'!$O$15:$O$19</c:f>
              <c:numCache>
                <c:formatCode>0</c:formatCode>
                <c:ptCount val="5"/>
                <c:pt idx="0">
                  <c:v>13874.135617688273</c:v>
                </c:pt>
                <c:pt idx="1">
                  <c:v>13874.135617688273</c:v>
                </c:pt>
                <c:pt idx="2">
                  <c:v>13874.135617688273</c:v>
                </c:pt>
                <c:pt idx="3">
                  <c:v>13874.135617688273</c:v>
                </c:pt>
                <c:pt idx="4" formatCode="General">
                  <c:v>14013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'SCP10 trend'!$P$14</c:f>
              <c:strCache>
                <c:ptCount val="1"/>
                <c:pt idx="0">
                  <c:v>Pay level if past pay awards had matched inflation 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'SCP10 trend'!$N$15:$N$19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'SCP10 trend'!$P$15:$P$19</c:f>
              <c:numCache>
                <c:formatCode>0</c:formatCode>
                <c:ptCount val="5"/>
                <c:pt idx="0">
                  <c:v>13874.135617688273</c:v>
                </c:pt>
                <c:pt idx="1">
                  <c:v>14512.345856101972</c:v>
                </c:pt>
                <c:pt idx="2">
                  <c:v>15266.987840619273</c:v>
                </c:pt>
                <c:pt idx="3">
                  <c:v>15755.531451519148</c:v>
                </c:pt>
                <c:pt idx="4">
                  <c:v>16259.708457967708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64000"/>
        <c:axId val="102865536"/>
      </c:lineChart>
      <c:catAx>
        <c:axId val="1028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865536"/>
        <c:crosses val="autoZero"/>
        <c:auto val="1"/>
        <c:lblAlgn val="ctr"/>
        <c:lblOffset val="100"/>
        <c:noMultiLvlLbl val="0"/>
      </c:catAx>
      <c:valAx>
        <c:axId val="102865536"/>
        <c:scaling>
          <c:orientation val="minMax"/>
          <c:min val="13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Annual salary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02864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66203703703703765"/>
          <c:y val="5.7671933269909555E-2"/>
          <c:w val="0.33796296296296613"/>
          <c:h val="0.3942837101398306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'[SCP pay trends 2013 claim since 1996 (Autosaved).xls]all grades'!$F$28</c:f>
              <c:strCache>
                <c:ptCount val="1"/>
                <c:pt idx="0">
                  <c:v>SCP 5</c:v>
                </c:pt>
              </c:strCache>
            </c:strRef>
          </c:tx>
          <c:invertIfNegative val="0"/>
          <c:cat>
            <c:numRef>
              <c:f>'[SCP pay trends 2013 claim since 1996 (Autosaved).xls]all grades'!$G$27:$J$27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'[SCP pay trends 2013 claim since 1996 (Autosaved).xls]all grades'!$G$28:$J$28</c:f>
              <c:numCache>
                <c:formatCode>"£"#,##0_);[Red]\("£"#,##0\)</c:formatCode>
                <c:ptCount val="4"/>
                <c:pt idx="0">
                  <c:v>-566</c:v>
                </c:pt>
                <c:pt idx="1">
                  <c:v>-1236</c:v>
                </c:pt>
                <c:pt idx="2">
                  <c:v>-1670</c:v>
                </c:pt>
                <c:pt idx="3">
                  <c:v>-1994</c:v>
                </c:pt>
              </c:numCache>
            </c:numRef>
          </c:val>
        </c:ser>
        <c:ser>
          <c:idx val="1"/>
          <c:order val="1"/>
          <c:tx>
            <c:strRef>
              <c:f>'[SCP pay trends 2013 claim since 1996 (Autosaved).xls]all grades'!$F$29</c:f>
              <c:strCache>
                <c:ptCount val="1"/>
                <c:pt idx="0">
                  <c:v>SCP 10</c:v>
                </c:pt>
              </c:strCache>
            </c:strRef>
          </c:tx>
          <c:invertIfNegative val="0"/>
          <c:cat>
            <c:numRef>
              <c:f>'[SCP pay trends 2013 claim since 1996 (Autosaved).xls]all grades'!$G$27:$J$27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'[SCP pay trends 2013 claim since 1996 (Autosaved).xls]all grades'!$G$29:$J$29</c:f>
              <c:numCache>
                <c:formatCode>"£"#,##0_);[Red]\("£"#,##0\)</c:formatCode>
                <c:ptCount val="4"/>
                <c:pt idx="0">
                  <c:v>-638</c:v>
                </c:pt>
                <c:pt idx="1">
                  <c:v>-1393</c:v>
                </c:pt>
                <c:pt idx="2">
                  <c:v>-1881</c:v>
                </c:pt>
                <c:pt idx="3">
                  <c:v>-2247</c:v>
                </c:pt>
              </c:numCache>
            </c:numRef>
          </c:val>
        </c:ser>
        <c:ser>
          <c:idx val="2"/>
          <c:order val="2"/>
          <c:tx>
            <c:strRef>
              <c:f>'[SCP pay trends 2013 claim since 1996 (Autosaved).xls]all grades'!$F$30</c:f>
              <c:strCache>
                <c:ptCount val="1"/>
                <c:pt idx="0">
                  <c:v>SCP 19</c:v>
                </c:pt>
              </c:strCache>
            </c:strRef>
          </c:tx>
          <c:invertIfNegative val="0"/>
          <c:cat>
            <c:numRef>
              <c:f>'[SCP pay trends 2013 claim since 1996 (Autosaved).xls]all grades'!$G$27:$J$27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'[SCP pay trends 2013 claim since 1996 (Autosaved).xls]all grades'!$G$30:$J$30</c:f>
              <c:numCache>
                <c:formatCode>"£"#,##0_);[Red]\("£"#,##0\)</c:formatCode>
                <c:ptCount val="4"/>
                <c:pt idx="0">
                  <c:v>-819</c:v>
                </c:pt>
                <c:pt idx="1">
                  <c:v>-1787</c:v>
                </c:pt>
                <c:pt idx="2">
                  <c:v>-2414</c:v>
                </c:pt>
                <c:pt idx="3">
                  <c:v>-2882</c:v>
                </c:pt>
              </c:numCache>
            </c:numRef>
          </c:val>
        </c:ser>
        <c:ser>
          <c:idx val="3"/>
          <c:order val="3"/>
          <c:tx>
            <c:strRef>
              <c:f>'[SCP pay trends 2013 claim since 1996 (Autosaved).xls]all grades'!$F$31</c:f>
              <c:strCache>
                <c:ptCount val="1"/>
                <c:pt idx="0">
                  <c:v>SCP 38</c:v>
                </c:pt>
              </c:strCache>
            </c:strRef>
          </c:tx>
          <c:invertIfNegative val="0"/>
          <c:cat>
            <c:numRef>
              <c:f>'[SCP pay trends 2013 claim since 1996 (Autosaved).xls]all grades'!$G$27:$J$27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'[SCP pay trends 2013 claim since 1996 (Autosaved).xls]all grades'!$G$31:$J$31</c:f>
              <c:numCache>
                <c:formatCode>"£"#,##0_);[Red]\("£"#,##0\)</c:formatCode>
                <c:ptCount val="4"/>
                <c:pt idx="0">
                  <c:v>-1461</c:v>
                </c:pt>
                <c:pt idx="1">
                  <c:v>-3188</c:v>
                </c:pt>
                <c:pt idx="2">
                  <c:v>-4306</c:v>
                </c:pt>
                <c:pt idx="3">
                  <c:v>-5142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33984"/>
        <c:axId val="105835520"/>
      </c:barChart>
      <c:catAx>
        <c:axId val="10583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05835520"/>
        <c:crosses val="autoZero"/>
        <c:auto val="1"/>
        <c:lblAlgn val="ctr"/>
        <c:lblOffset val="100"/>
        <c:noMultiLvlLbl val="0"/>
      </c:catAx>
      <c:valAx>
        <c:axId val="105835520"/>
        <c:scaling>
          <c:orientation val="minMax"/>
          <c:max val="0"/>
          <c:min val="-5500"/>
        </c:scaling>
        <c:delete val="0"/>
        <c:axPos val="l"/>
        <c:majorGridlines/>
        <c:numFmt formatCode="&quot;£&quot;#,##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5833984"/>
        <c:crosses val="autoZero"/>
        <c:crossBetween val="between"/>
        <c:majorUnit val="1500"/>
      </c:valAx>
    </c:plotArea>
    <c:legend>
      <c:legendPos val="r"/>
      <c:layout/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0T16:45:34.671" idx="3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0T16:45:34.671" idx="1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0T16:45:34.671" idx="2">
    <p:pos x="10" y="10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0.79923</cdr:x>
      <cdr:y>0.68749</cdr:y>
    </cdr:from>
    <cdr:to>
      <cdr:x>0.91034</cdr:x>
      <cdr:y>0.88364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77343" y="32049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8145F6-9796-4333-89D6-00775DABDD22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6D10A7-4EE8-481B-A9B7-11DC88A58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24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04D3D1-DCFC-410D-96E6-61800B557645}" type="datetimeFigureOut">
              <a:rPr lang="en-GB"/>
              <a:pPr>
                <a:defRPr/>
              </a:pPr>
              <a:t>01/07/2014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3B1304-6CCC-44E9-A01F-CDC1B5415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26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393FC87C-2887-438E-BEAE-CF5BDE620A5A}" type="slidenum">
              <a:rPr lang="en-GB" altLang="en-US" smtClean="0"/>
              <a:pPr eaLnBrk="1" hangingPunct="1"/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GB" altLang="en-US" sz="180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C1C99A5C-12CC-4779-A863-C4C3A1774922}" type="slidenum">
              <a:rPr lang="en-GB" altLang="en-US" smtClean="0"/>
              <a:pPr eaLnBrk="1" hangingPunct="1"/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714875"/>
            <a:ext cx="6257925" cy="50101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6EEEE04F-D4E6-4997-B250-E4BDFA086095}" type="slidenum">
              <a:rPr lang="en-GB" altLang="en-US" smtClean="0"/>
              <a:pPr eaLnBrk="1" hangingPunct="1"/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B49A9E30-843D-4023-8766-8C2ECFC4FAFD}" type="slidenum">
              <a:rPr lang="en-GB" altLang="en-US" smtClean="0"/>
              <a:pPr eaLnBrk="1" hangingPunct="1"/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6750" y="4714875"/>
            <a:ext cx="5335588" cy="407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B6093E5-B158-4925-A06F-C62D0272A083}" type="slidenum">
              <a:rPr lang="en-GB" altLang="en-US" smtClean="0"/>
              <a:pPr eaLnBrk="1" hangingPunct="1"/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61950" y="4714875"/>
            <a:ext cx="6105525" cy="471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011537EF-4D08-48EE-BCBA-AD102E42C356}" type="slidenum">
              <a:rPr lang="en-GB" altLang="en-US" smtClean="0"/>
              <a:pPr eaLnBrk="1" hangingPunct="1"/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4714875"/>
            <a:ext cx="5981700" cy="48387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sz="5500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8BF0ECD1-B32E-47A7-AAE7-8BA042580934}" type="slidenum">
              <a:rPr lang="en-GB" altLang="en-US" smtClean="0"/>
              <a:pPr eaLnBrk="1" hangingPunct="1"/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sz="1900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C5EB8085-619D-425C-A9E6-4EDA49AA883E}" type="slidenum">
              <a:rPr lang="en-GB" altLang="en-US" smtClean="0"/>
              <a:pPr eaLnBrk="1" hangingPunct="1"/>
              <a:t>16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4714875"/>
            <a:ext cx="5934075" cy="488632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endParaRPr lang="en-GB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A969AAC-3605-440E-BB06-B203C250C48D}" type="slidenum">
              <a:rPr lang="en-GB" altLang="en-US" smtClean="0"/>
              <a:pPr eaLnBrk="1" hangingPunct="1"/>
              <a:t>17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endParaRPr lang="en-GB" sz="1600" b="1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1A6E1BA4-42B8-4C0B-8B0A-ABE51A2EC644}" type="slidenum">
              <a:rPr lang="en-GB" altLang="en-US" smtClean="0"/>
              <a:pPr eaLnBrk="1" hangingPunct="1"/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sz="2000" b="1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05E0FDB5-D0AF-4990-B5C6-BE4BD8C05A19}" type="slidenum">
              <a:rPr lang="en-GB" altLang="en-US" smtClean="0"/>
              <a:pPr eaLnBrk="1" hangingPunct="1"/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6750" y="4714875"/>
            <a:ext cx="5335588" cy="471328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sz="1800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D4DFE752-2333-4ABE-9C5B-94F5B8E48F2B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800" i="1" dirty="0" smtClean="0">
              <a:solidFill>
                <a:srgbClr val="FF0000"/>
              </a:solidFill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B6FF5D2E-BBF4-4466-AF4D-E56D032CA583}" type="slidenum">
              <a:rPr lang="en-GB" altLang="en-US" smtClean="0"/>
              <a:pPr eaLnBrk="1" hangingPunct="1"/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61950" y="4714875"/>
            <a:ext cx="6105525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A1C6E9E0-3174-4AF2-85B6-C6CAC96DF6BC}" type="slidenum">
              <a:rPr lang="en-GB" altLang="en-US" smtClean="0"/>
              <a:pPr eaLnBrk="1" hangingPunct="1"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6750" y="4714875"/>
            <a:ext cx="5335588" cy="471328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F4762AE-265D-4098-B6CE-FA91F302C986}" type="slidenum">
              <a:rPr lang="en-GB" altLang="en-US" smtClean="0"/>
              <a:pPr eaLnBrk="1" hangingPunct="1"/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95275" y="4714875"/>
            <a:ext cx="6000750" cy="48291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sz="1600" b="1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A90A9E8F-CA41-4810-A64B-4E64187EC57F}" type="slidenum">
              <a:rPr lang="en-GB" altLang="en-US" smtClean="0"/>
              <a:pPr eaLnBrk="1" hangingPunct="1"/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F282195B-8B78-4AF7-A21E-0422DEF028A0}" type="slidenum">
              <a:rPr lang="en-GB" altLang="en-US" smtClean="0"/>
              <a:pPr eaLnBrk="1" hangingPunct="1"/>
              <a:t>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95275" y="4714875"/>
            <a:ext cx="6076950" cy="498157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GB" sz="200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190AEC54-30EF-42B8-AB14-6B0ECE4A802C}" type="slidenum">
              <a:rPr lang="en-GB" altLang="en-US" smtClean="0"/>
              <a:pPr eaLnBrk="1" hangingPunct="1"/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4714875"/>
            <a:ext cx="5791200" cy="471328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839FD14C-4EF7-4282-8514-D1DD97D7867A}" type="slidenum">
              <a:rPr lang="en-GB" altLang="en-US" smtClean="0"/>
              <a:pPr eaLnBrk="1" hangingPunct="1"/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/Volumes/Data/Users/vinayd/1.My_work_folder/1.%20Live%20jobs/21896_Worthit_LG_powerpoint/UNISON_LocalGovernment.png" TargetMode="External"/><Relationship Id="rId7" Type="http://schemas.openxmlformats.org/officeDocument/2006/relationships/image" Target="/Volumes/Data/Users/vinayd/1.My_work_folder/1.%20Live%20jobs/21896_Worthit_LG_powerpoint/Campaigning_fairer_bylin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/Volumes/Data/Users/vinayd/1.My_work_folder/1.%20Live%20jobs/21896_Worthit_LG_powerpoint/Worth_it_graphic_landscape.png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SON_LocalGovernment.png" descr="/Volumes/Data/Users/vinayd/1.My_work_folder/1. Live jobs/21896_Worthit_LG_powerpoint/UNISON_LocalGovernment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5773738"/>
            <a:ext cx="12969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Worth_it_graphic_landscape.png" descr="/Volumes/Data/Users/vinayd/1.My_work_folder/1. Live jobs/21896_Worthit_LG_powerpoint/Worth_it_graphic_landscape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0"/>
            <a:ext cx="38877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ampaigning_fairer_byline.png" descr="/Volumes/Data/Users/vinayd/1.My_work_folder/1. Live jobs/21896_Worthit_LG_powerpoint/Campaigning_fairer_byline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2750"/>
            <a:ext cx="79200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8097"/>
            <a:ext cx="7951280" cy="4118159"/>
          </a:xfrm>
        </p:spPr>
        <p:txBody>
          <a:bodyPr lIns="0" tIns="0" rIns="0" bIns="0" anchor="t"/>
          <a:lstStyle>
            <a:lvl1pPr algn="l">
              <a:defRPr sz="3200" b="0" i="0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6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EE28C21-E5F5-4E4A-BD1C-845467094A4C}" type="datetime1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BBAD55-34B8-4551-A2EF-E9D2BCA94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180247-3CB6-4B5A-8904-D03A6D601916}" type="datetime1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7B1C97-0CE9-4272-96BD-1BC1D4395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F72CDE-07BD-44C7-998E-D71ECCBE6F5E}" type="datetime1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192FF28-E2B9-41FA-8A38-79B914D41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5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4334191-811F-4313-B2F2-C0C3DB9A2F2B}" type="datetime1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9715E13-DE2D-4783-B02E-CC772E043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FB9BFCA-55C8-4130-8900-21D25F76FCC1}" type="datetime1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9FB24D-2509-4806-BFDC-A37032139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1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00A9722-D3C4-4781-9B8B-CDCA7EE2AA1F}" type="datetime1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E7CBFC8-ECF9-4F86-9D4D-CC82CCCF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FF6D712-8A35-432F-95FB-401674804046}" type="datetime1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830335D-0F42-44CB-A585-AE755748D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1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8B814F0-3900-4D5B-B8B3-8365C4FDBC28}" type="datetime1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22C069-587A-487C-A377-F5543B1E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DCDF726-C2EE-4CA6-81CA-9CFF1244C3DD}" type="datetime1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43DB746-E6B3-4EF7-BB25-E87492A76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28ECC5A-4DBE-4FA7-B7A2-6E0B4A6ADCE1}" type="datetime1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D23FC4-FD68-4168-BCC6-C45092613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/Volumes/Data/Users/vinayd/1.My_work_folder/1.%20Live%20jobs/21896_Worthit_LG_powerpoint/Opening_standing_slide_art.png" TargetMode="External"/><Relationship Id="rId5" Type="http://schemas.openxmlformats.org/officeDocument/2006/relationships/image" Target="../media/image4.png"/><Relationship Id="rId4" Type="http://schemas.openxmlformats.org/officeDocument/2006/relationships/image" Target="/Volumes/Data/Users/vinayd/1.My_work_folder/1.%20Live%20jobs/21896_Worthit_LG_powerpoint/UNISON_LocalGovernment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son.org.uk/for-members/joining-uniso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UNISON_LocalGovernment.png" descr="/Volumes/Data/Users/vinayd/1.My_work_folder/1. Live jobs/21896_Worthit_LG_powerpoint/UNISON_LocalGovernment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57200"/>
            <a:ext cx="160813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Opening_standing_slide_art.png" descr="/Volumes/Data/Users/vinayd/1.My_work_folder/1. Live jobs/21896_Worthit_LG_powerpoint/Opening_standing_slide_art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370013"/>
            <a:ext cx="80232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770563" y="3422650"/>
            <a:ext cx="314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GB" altLang="en-US"/>
              <a:t>If</a:t>
            </a:r>
          </a:p>
        </p:txBody>
      </p:sp>
      <p:pic>
        <p:nvPicPr>
          <p:cNvPr id="22531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266825"/>
            <a:ext cx="5789612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605463" y="2560638"/>
            <a:ext cx="35385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GB" altLang="en-US"/>
              <a:t>If the NMW increases as much as many politicians would like, it will be between 49p – 62p </a:t>
            </a:r>
            <a:r>
              <a:rPr lang="en-GB" altLang="en-US" b="1"/>
              <a:t>above</a:t>
            </a:r>
            <a:r>
              <a:rPr lang="en-GB" altLang="en-US"/>
              <a:t> the bottom NJC pay rate of £6.45 per hour.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381000" y="371475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GB" altLang="en-US" sz="2400" b="1"/>
              <a:t>Its not just the lowest paid struggling...</a:t>
            </a:r>
          </a:p>
          <a:p>
            <a:pPr eaLnBrk="1" hangingPunct="1"/>
            <a:r>
              <a:rPr lang="en-GB" altLang="en-US" sz="2400" b="1"/>
              <a:t>… everyone is worse off now than in 2009 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19062" y="1502875"/>
          <a:ext cx="89058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338138" y="1530350"/>
            <a:ext cx="8423275" cy="849313"/>
          </a:xfrm>
        </p:spPr>
        <p:txBody>
          <a:bodyPr/>
          <a:lstStyle/>
          <a:p>
            <a:r>
              <a:rPr lang="en-GB" altLang="en-US" b="1" smtClean="0">
                <a:latin typeface="Arial" pitchFamily="34" charset="0"/>
              </a:rPr>
              <a:t>Poor relations of the public sector </a:t>
            </a:r>
            <a:endParaRPr lang="en-US" altLang="en-US" b="1" smtClean="0">
              <a:latin typeface="Arial" pitchFamily="34" charset="0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801688" y="2103438"/>
            <a:ext cx="77057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Local Government has the worst pay and conditions in the whole of the public sector for comparable jobs.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From the bottom of the pay spine through to the top.</a:t>
            </a:r>
          </a:p>
          <a:p>
            <a:pPr eaLnBrk="1" hangingPunct="1"/>
            <a:endParaRPr lang="en-GB" altLang="en-US" sz="20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Cleaners and catering assistants earn about £800 a year (6%) more in the NHS. 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And about £950 a year (7%) more in the police service.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/>
          </a:p>
          <a:p>
            <a:pPr eaLnBrk="1" hangingPunct="1">
              <a:buFont typeface="Arial" pitchFamily="34" charset="0"/>
              <a:buChar char="•"/>
            </a:pPr>
            <a:endParaRPr lang="en-GB" altLang="en-US">
              <a:solidFill>
                <a:srgbClr val="FF0000"/>
              </a:solidFill>
            </a:endParaRPr>
          </a:p>
        </p:txBody>
      </p:sp>
      <p:cxnSp>
        <p:nvCxnSpPr>
          <p:cNvPr id="24581" name="AutoShape 4"/>
          <p:cNvCxnSpPr>
            <a:cxnSpLocks noChangeShapeType="1"/>
          </p:cNvCxnSpPr>
          <p:nvPr/>
        </p:nvCxnSpPr>
        <p:spPr bwMode="auto">
          <a:xfrm>
            <a:off x="-85725" y="3175"/>
            <a:ext cx="595312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4950" y="987425"/>
          <a:ext cx="8564563" cy="5643565"/>
        </p:xfrm>
        <a:graphic>
          <a:graphicData uri="http://schemas.openxmlformats.org/drawingml/2006/table">
            <a:tbl>
              <a:tblPr/>
              <a:tblGrid>
                <a:gridCol w="1964699"/>
                <a:gridCol w="1450485"/>
                <a:gridCol w="1181831"/>
                <a:gridCol w="1230322"/>
                <a:gridCol w="1459968"/>
                <a:gridCol w="1277258"/>
              </a:tblGrid>
              <a:tr h="315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NHS</a:t>
                      </a:r>
                      <a:endParaRPr lang="en-GB" sz="18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NJC</a:t>
                      </a:r>
                      <a:endParaRPr lang="en-GB" sz="18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NJC</a:t>
                      </a:r>
                      <a:endParaRPr lang="en-GB" sz="18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Arial"/>
                          <a:ea typeface="Calibri"/>
                        </a:rPr>
                        <a:t>NHS</a:t>
                      </a:r>
                      <a:endParaRPr lang="en-GB" sz="18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21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Job title</a:t>
                      </a:r>
                      <a:endParaRPr lang="en-GB" sz="1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Job title</a:t>
                      </a:r>
                      <a:endParaRPr lang="en-GB" sz="1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Calibri"/>
                        </a:rPr>
                        <a:t>Average salary</a:t>
                      </a:r>
                      <a:endParaRPr lang="en-GB" sz="1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Calibri"/>
                        </a:rPr>
                        <a:t>Average salary</a:t>
                      </a:r>
                      <a:endParaRPr lang="en-GB" sz="1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Difference between NJC and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NHS</a:t>
                      </a:r>
                      <a:endParaRPr lang="en-GB" sz="1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% NHS pay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higher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than NJC 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Pay</a:t>
                      </a:r>
                      <a:endParaRPr lang="en-GB" sz="16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Domestic support worker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Cleaner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£14,003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£14,813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£810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5.8%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</a:rPr>
                        <a:t>Clinical </a:t>
                      </a:r>
                      <a:r>
                        <a:rPr lang="en-GB" sz="2000" dirty="0" smtClean="0">
                          <a:latin typeface="Arial"/>
                          <a:ea typeface="Calibri"/>
                        </a:rPr>
                        <a:t>support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 worker (higher level</a:t>
                      </a:r>
                      <a:r>
                        <a:rPr lang="en-GB" sz="2000" dirty="0">
                          <a:latin typeface="Arial"/>
                          <a:ea typeface="Calibri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</a:rPr>
                        <a:t>Community </a:t>
                      </a:r>
                      <a:r>
                        <a:rPr lang="en-GB" sz="2000" dirty="0" smtClean="0">
                          <a:latin typeface="Arial"/>
                          <a:ea typeface="Calibri"/>
                        </a:rPr>
                        <a:t>care assistant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£17,980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£19,011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£1,031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</a:rPr>
                        <a:t>5.7%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</a:rPr>
                        <a:t>Social </a:t>
                      </a:r>
                      <a:r>
                        <a:rPr lang="en-GB" sz="2000" dirty="0" smtClean="0">
                          <a:latin typeface="Arial"/>
                          <a:ea typeface="Calibri"/>
                        </a:rPr>
                        <a:t>worker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</a:rPr>
                        <a:t>Social </a:t>
                      </a:r>
                      <a:r>
                        <a:rPr lang="en-GB" sz="2000" dirty="0" smtClean="0">
                          <a:latin typeface="Arial"/>
                          <a:ea typeface="Calibri"/>
                        </a:rPr>
                        <a:t>worker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£33,051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£34,070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£1,019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</a:rPr>
                        <a:t>3.1%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</a:rPr>
                        <a:t>Senior </a:t>
                      </a:r>
                      <a:r>
                        <a:rPr lang="en-GB" sz="2000" dirty="0" smtClean="0">
                          <a:latin typeface="Arial"/>
                          <a:ea typeface="Calibri"/>
                        </a:rPr>
                        <a:t>social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worker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</a:rPr>
                        <a:t>Senior </a:t>
                      </a:r>
                      <a:r>
                        <a:rPr lang="en-GB" sz="2000" dirty="0" smtClean="0">
                          <a:latin typeface="Arial"/>
                          <a:ea typeface="Calibri"/>
                        </a:rPr>
                        <a:t>social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 worker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£37,287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£40,017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£2,730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</a:rPr>
                        <a:t>7.3%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Nursery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 nurse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Nursery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 worker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£17,983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£21,722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</a:rPr>
                        <a:t>£3,739</a:t>
                      </a:r>
                      <a:endParaRPr lang="en-GB" sz="2000" dirty="0"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</a:rPr>
                        <a:t>20.8%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5657" name="AutoShape 1"/>
          <p:cNvCxnSpPr>
            <a:cxnSpLocks noChangeShapeType="1"/>
          </p:cNvCxnSpPr>
          <p:nvPr/>
        </p:nvCxnSpPr>
        <p:spPr bwMode="auto">
          <a:xfrm>
            <a:off x="-85725" y="3175"/>
            <a:ext cx="595312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58" name="TextBox 12"/>
          <p:cNvSpPr txBox="1">
            <a:spLocks noChangeArrowheads="1"/>
          </p:cNvSpPr>
          <p:nvPr/>
        </p:nvSpPr>
        <p:spPr bwMode="auto">
          <a:xfrm>
            <a:off x="2581275" y="457200"/>
            <a:ext cx="449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GB" altLang="en-US" sz="2400" b="1"/>
              <a:t>Comparing NJC and NHS pay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34950" y="987425"/>
            <a:ext cx="85645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4950" y="1290638"/>
            <a:ext cx="85645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442913" y="1595438"/>
            <a:ext cx="8423275" cy="849312"/>
          </a:xfrm>
        </p:spPr>
        <p:txBody>
          <a:bodyPr/>
          <a:lstStyle/>
          <a:p>
            <a:r>
              <a:rPr lang="en-GB" altLang="en-US" b="1" smtClean="0">
                <a:latin typeface="Arial" pitchFamily="34" charset="0"/>
              </a:rPr>
              <a:t>Cuts</a:t>
            </a:r>
            <a:r>
              <a:rPr lang="en-GB" altLang="en-US" b="1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altLang="en-US" b="1" smtClean="0">
                <a:latin typeface="Arial" pitchFamily="34" charset="0"/>
              </a:rPr>
              <a:t>add insult to injury!</a:t>
            </a:r>
            <a:br>
              <a:rPr lang="en-GB" altLang="en-US" b="1" smtClean="0">
                <a:latin typeface="Arial" pitchFamily="34" charset="0"/>
              </a:rPr>
            </a:br>
            <a:endParaRPr lang="en-US" altLang="en-US" b="1" smtClean="0">
              <a:latin typeface="Arial" pitchFamily="34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42913" y="2444750"/>
            <a:ext cx="84232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GB" altLang="en-US" sz="2400"/>
              <a:t>Shabby treatment by employers on pay and conditions:</a:t>
            </a:r>
          </a:p>
          <a:p>
            <a:pPr eaLnBrk="1" hangingPunct="1"/>
            <a:endParaRPr lang="en-GB" altLang="en-US" sz="24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Over 60% of councils have cut car allowances.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Many have cut unsocial hours and overtime.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Sick pay, basic pay and redundancy pay have been cut.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Others have imposed unpaid holidays and cut annual leave.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The Employers are coming hard for annual leave and sick pay.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442913" y="1406525"/>
            <a:ext cx="8423275" cy="849313"/>
          </a:xfrm>
        </p:spPr>
        <p:txBody>
          <a:bodyPr/>
          <a:lstStyle/>
          <a:p>
            <a:r>
              <a:rPr lang="en-GB" altLang="en-US" b="1" smtClean="0">
                <a:latin typeface="Arial" pitchFamily="34" charset="0"/>
              </a:rPr>
              <a:t> The cuts don’t work!</a:t>
            </a:r>
            <a:br>
              <a:rPr lang="en-GB" altLang="en-US" b="1" smtClean="0">
                <a:latin typeface="Arial" pitchFamily="34" charset="0"/>
              </a:rPr>
            </a:br>
            <a:endParaRPr lang="en-US" altLang="en-US" b="1" smtClean="0">
              <a:latin typeface="Arial" pitchFamily="34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42913" y="2124075"/>
            <a:ext cx="84232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The cuts are not necessary. They are making the deficit rise!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The crisis was caused by the unsafe and greedy practice of the banks and the finance sector – not public spending.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Cutting pay and jobs is not the answer. We need to get the economy working again.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Research shows that for every £1 a local government worker earns – 50 pence gets spent in their local economy.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Higher wages means more local spending - boosting local businesses, increasing tax and NI returns and creating jobs.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000"/>
              <a:t>A pay rise for 1.6 million local government workers will make a big difference. </a:t>
            </a:r>
            <a:endParaRPr lang="en-GB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338138" y="1482725"/>
            <a:ext cx="8423275" cy="849313"/>
          </a:xfrm>
        </p:spPr>
        <p:txBody>
          <a:bodyPr/>
          <a:lstStyle/>
          <a:p>
            <a:r>
              <a:rPr lang="en-GB" altLang="en-US" b="1" smtClean="0">
                <a:latin typeface="Arial" pitchFamily="34" charset="0"/>
              </a:rPr>
              <a:t>The employers will say...</a:t>
            </a:r>
            <a:endParaRPr lang="en-US" altLang="en-US" b="1" smtClean="0">
              <a:latin typeface="Arial" pitchFamily="34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38138" y="2332038"/>
            <a:ext cx="84232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GB" altLang="en-US" sz="2400"/>
              <a:t>...they can’t afford it. But...</a:t>
            </a:r>
          </a:p>
          <a:p>
            <a:pPr eaLnBrk="1" hangingPunct="1"/>
            <a:endParaRPr lang="en-GB" altLang="en-US" sz="2400"/>
          </a:p>
          <a:p>
            <a:pPr lvl="1" eaLnBrk="1" hangingPunct="1">
              <a:buFont typeface="Arial" pitchFamily="34" charset="0"/>
              <a:buChar char="•"/>
            </a:pPr>
            <a:r>
              <a:rPr lang="en-GB" altLang="en-US" sz="2400"/>
              <a:t>Over the last three years councils saved a quarter of  their staffing costs.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altLang="en-US" sz="2400"/>
              <a:t>Their reserves rose from £2.6 billion to £19 billion!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altLang="en-US" sz="2400"/>
              <a:t>The extra £2.6 billion last year alone would pay for a 10% pay increase.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altLang="en-US" sz="2400"/>
              <a:t>They chose to boost reserves further instead of rewarding their overworked staff.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338138" y="1593850"/>
            <a:ext cx="8423275" cy="849313"/>
          </a:xfrm>
        </p:spPr>
        <p:txBody>
          <a:bodyPr/>
          <a:lstStyle/>
          <a:p>
            <a:r>
              <a:rPr lang="en-GB" altLang="en-US" b="1" smtClean="0">
                <a:latin typeface="Arial" pitchFamily="34" charset="0"/>
              </a:rPr>
              <a:t>But there is an alternative</a:t>
            </a:r>
            <a:br>
              <a:rPr lang="en-GB" altLang="en-US" b="1" smtClean="0">
                <a:latin typeface="Arial" pitchFamily="34" charset="0"/>
              </a:rPr>
            </a:br>
            <a:r>
              <a:rPr lang="en-GB" altLang="en-US" b="1" smtClean="0">
                <a:latin typeface="Arial" pitchFamily="34" charset="0"/>
              </a:rPr>
              <a:t/>
            </a:r>
            <a:br>
              <a:rPr lang="en-GB" altLang="en-US" b="1" smtClean="0">
                <a:latin typeface="Arial" pitchFamily="34" charset="0"/>
              </a:rPr>
            </a:br>
            <a:endParaRPr lang="en-US" altLang="en-US" b="1" smtClean="0">
              <a:latin typeface="Arial" pitchFamily="34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46088" y="2443163"/>
            <a:ext cx="80708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GB" altLang="en-US" sz="2400"/>
              <a:t>An increase in your pay of at least £1 an hour will: </a:t>
            </a:r>
          </a:p>
          <a:p>
            <a:pPr eaLnBrk="1" hangingPunct="1"/>
            <a:endParaRPr lang="en-GB" altLang="en-US" sz="24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Generate significant savings for the Treasury in benefits and tax credits.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Plus income from increased tax and national insurance.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Our claim could be funded by recycling these savings to local authorities in the 2014 budget.</a:t>
            </a:r>
          </a:p>
          <a:p>
            <a:pPr eaLnBrk="1" hangingPunct="1"/>
            <a:r>
              <a:rPr lang="en-GB" altLang="en-US" sz="2400"/>
              <a:t> </a:t>
            </a:r>
            <a:endParaRPr lang="en-GB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338138" y="1593850"/>
            <a:ext cx="8423275" cy="849313"/>
          </a:xfrm>
        </p:spPr>
        <p:txBody>
          <a:bodyPr/>
          <a:lstStyle/>
          <a:p>
            <a:r>
              <a:rPr lang="en-GB" altLang="en-US" b="1" smtClean="0">
                <a:latin typeface="Arial" pitchFamily="34" charset="0"/>
              </a:rPr>
              <a:t>What can you do?</a:t>
            </a:r>
            <a:br>
              <a:rPr lang="en-GB" altLang="en-US" b="1" smtClean="0">
                <a:latin typeface="Arial" pitchFamily="34" charset="0"/>
              </a:rPr>
            </a:br>
            <a:r>
              <a:rPr lang="en-GB" altLang="en-US" b="1" smtClean="0">
                <a:latin typeface="Arial" pitchFamily="34" charset="0"/>
              </a:rPr>
              <a:t/>
            </a:r>
            <a:br>
              <a:rPr lang="en-GB" altLang="en-US" b="1" smtClean="0">
                <a:latin typeface="Arial" pitchFamily="34" charset="0"/>
              </a:rPr>
            </a:br>
            <a:endParaRPr lang="en-US" altLang="en-US" b="1" smtClean="0">
              <a:latin typeface="Arial" pitchFamily="34" charset="0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46088" y="2443163"/>
            <a:ext cx="80708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Join in campaign activities organised by your branch.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Become an NJC pay ‘champion’ and help the campaign.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Write to your local councillor and MP – get them to support our claim.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Sign our Worth It! postcard to the Local Government Employers.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Follow us on Twitter: @LocalGovPay.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Join our facebook campaign:</a:t>
            </a:r>
          </a:p>
          <a:p>
            <a:pPr eaLnBrk="1" hangingPunct="1"/>
            <a:r>
              <a:rPr lang="en-GB" altLang="en-US" sz="2400">
                <a:solidFill>
                  <a:srgbClr val="2F164D"/>
                </a:solidFill>
              </a:rPr>
              <a:t>facebook.com/UnisoninLocalGovernment</a:t>
            </a:r>
          </a:p>
          <a:p>
            <a:pPr eaLnBrk="1" hangingPunct="1"/>
            <a:endParaRPr lang="en-GB" altLang="en-US" sz="2400">
              <a:solidFill>
                <a:srgbClr val="2F164D"/>
              </a:solidFill>
            </a:endParaRPr>
          </a:p>
          <a:p>
            <a:pPr eaLnBrk="1" hangingPunct="1"/>
            <a:r>
              <a:rPr lang="en-GB" alt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720725" y="1611313"/>
            <a:ext cx="7743825" cy="849312"/>
          </a:xfrm>
        </p:spPr>
        <p:txBody>
          <a:bodyPr/>
          <a:lstStyle/>
          <a:p>
            <a:r>
              <a:rPr lang="en-GB" altLang="en-US" b="1" smtClean="0">
                <a:latin typeface="Arial" pitchFamily="34" charset="0"/>
              </a:rPr>
              <a:t>Recruit!.... We’re stronger together!</a:t>
            </a:r>
            <a:br>
              <a:rPr lang="en-GB" altLang="en-US" b="1" smtClean="0">
                <a:latin typeface="Arial" pitchFamily="34" charset="0"/>
              </a:rPr>
            </a:br>
            <a:endParaRPr lang="en-US" altLang="en-US" b="1" smtClean="0">
              <a:latin typeface="Arial" pitchFamily="34" charset="0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0725" y="2333625"/>
            <a:ext cx="795972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Talk to your work mates about what’s going on – let them know UNISON is fighting to win them a pay rise and defend their jobs.</a:t>
            </a:r>
          </a:p>
          <a:p>
            <a:pPr>
              <a:buFont typeface="Arial" pitchFamily="34" charset="0"/>
              <a:buChar char="•"/>
              <a:defRPr/>
            </a:pPr>
            <a:endParaRPr lang="en-GB" sz="24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If they’re not UNISON members sign them up – we’re stronger together.</a:t>
            </a:r>
          </a:p>
          <a:p>
            <a:pPr>
              <a:buFont typeface="Arial" pitchFamily="34" charset="0"/>
              <a:buChar char="•"/>
              <a:defRPr/>
            </a:pPr>
            <a:endParaRPr lang="en-GB" sz="24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/>
              <a:t>It’s easy to join us – talk to your rep or join online: </a:t>
            </a:r>
          </a:p>
          <a:p>
            <a:pPr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www.unison.org.uk/for-members/joining-unison/</a:t>
            </a:r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GB" sz="2400" b="1" dirty="0"/>
          </a:p>
          <a:p>
            <a:pPr>
              <a:buFont typeface="Arial" pitchFamily="34" charset="0"/>
              <a:buChar char="•"/>
              <a:defRPr/>
            </a:pP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1846263"/>
            <a:ext cx="7951788" cy="871537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pitchFamily="34" charset="0"/>
              </a:rPr>
              <a:t>The 2014-15 pay claim</a:t>
            </a:r>
            <a:br>
              <a:rPr lang="en-US" altLang="en-US" b="1" smtClean="0">
                <a:latin typeface="Arial" pitchFamily="34" charset="0"/>
              </a:rPr>
            </a:br>
            <a:r>
              <a:rPr lang="en-US" altLang="en-US" smtClean="0">
                <a:latin typeface="Arial" pitchFamily="34" charset="0"/>
              </a:rPr>
              <a:t/>
            </a:r>
            <a:br>
              <a:rPr lang="en-US" altLang="en-US" smtClean="0">
                <a:latin typeface="Arial" pitchFamily="34" charset="0"/>
              </a:rPr>
            </a:br>
            <a:r>
              <a:rPr lang="en-US" altLang="en-US" smtClean="0">
                <a:latin typeface="Arial" pitchFamily="34" charset="0"/>
              </a:rPr>
              <a:t/>
            </a:r>
            <a:br>
              <a:rPr lang="en-US" altLang="en-US" smtClean="0">
                <a:latin typeface="Arial" pitchFamily="34" charset="0"/>
              </a:rPr>
            </a:br>
            <a:r>
              <a:rPr lang="en-US" altLang="en-US" smtClean="0">
                <a:latin typeface="Arial" pitchFamily="34" charset="0"/>
              </a:rPr>
              <a:t/>
            </a:r>
            <a:br>
              <a:rPr lang="en-US" altLang="en-US" smtClean="0">
                <a:latin typeface="Arial" pitchFamily="34" charset="0"/>
              </a:rPr>
            </a:br>
            <a:endParaRPr lang="en-US" altLang="en-US" smtClean="0">
              <a:latin typeface="Arial" pitchFamily="34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062038" y="2717800"/>
            <a:ext cx="71501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A </a:t>
            </a:r>
            <a:r>
              <a:rPr lang="en-GB" altLang="en-US" sz="2400" u="sng"/>
              <a:t>minimum</a:t>
            </a:r>
            <a:r>
              <a:rPr lang="en-GB" altLang="en-US" sz="2400"/>
              <a:t> increase of £1 an hour on scale point 5 to achieve the Living Wage and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4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the same flat rate increase on all scale points.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4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The Living Wage has risen to £7.65 an hour, so we would need an increase of £1.20 on scale point 5 to reach it.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411288"/>
            <a:ext cx="7951788" cy="869950"/>
          </a:xfrm>
        </p:spPr>
        <p:txBody>
          <a:bodyPr/>
          <a:lstStyle/>
          <a:p>
            <a:pPr algn="ctr"/>
            <a:r>
              <a:rPr lang="en-US" altLang="en-US" b="1" smtClean="0">
                <a:latin typeface="Arial" pitchFamily="34" charset="0"/>
              </a:rPr>
              <a:t>What an extra £1 would mean for you</a:t>
            </a:r>
            <a:endParaRPr lang="en-US" altLang="en-US" smtClean="0"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143125"/>
          <a:ext cx="7294565" cy="347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913"/>
                <a:gridCol w="1458913"/>
                <a:gridCol w="1458913"/>
                <a:gridCol w="1458913"/>
                <a:gridCol w="1458913"/>
              </a:tblGrid>
              <a:tr h="457268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SCP</a:t>
                      </a:r>
                      <a:endParaRPr lang="en-GB" sz="2400" dirty="0"/>
                    </a:p>
                  </a:txBody>
                  <a:tcPr marL="91436" marR="91436" marT="45727" marB="4572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 April 2013</a:t>
                      </a:r>
                      <a:endParaRPr lang="en-GB" sz="1800" dirty="0"/>
                    </a:p>
                  </a:txBody>
                  <a:tcPr marL="91436" marR="91436" marT="45727" marB="45727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 April 2014</a:t>
                      </a:r>
                      <a:endParaRPr lang="en-GB" sz="1800" dirty="0"/>
                    </a:p>
                  </a:txBody>
                  <a:tcPr marL="91436" marR="91436" marT="45727" marB="45727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962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per year</a:t>
                      </a:r>
                      <a:endParaRPr lang="en-GB" sz="20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per hour</a:t>
                      </a:r>
                      <a:endParaRPr lang="en-GB" sz="20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per year</a:t>
                      </a:r>
                      <a:endParaRPr lang="en-GB" sz="20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per hour</a:t>
                      </a:r>
                      <a:endParaRPr lang="en-GB" sz="2000" b="1" dirty="0"/>
                    </a:p>
                  </a:txBody>
                  <a:tcPr marL="91436" marR="91436" marT="45727" marB="45727"/>
                </a:tc>
              </a:tr>
              <a:tr h="43744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5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£12,435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£6.45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£14,759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£7.65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7" marB="45727"/>
                </a:tc>
              </a:tr>
              <a:tr h="43744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10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£14,013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£7.26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£16,322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£8.46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</a:tr>
              <a:tr h="43744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20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£18,638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£9.66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£20,951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£10.86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</a:tr>
              <a:tr h="43744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30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£25,727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£13.33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£28,033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£14.53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</a:tr>
              <a:tr h="43744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40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£33,998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£17.62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£36,309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£18.82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</a:tr>
              <a:tr h="43744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49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£42,032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£21.79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£44,352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£22.99</a:t>
                      </a:r>
                      <a:endParaRPr lang="en-GB" sz="1800" b="1" dirty="0"/>
                    </a:p>
                  </a:txBody>
                  <a:tcPr marL="91436" marR="91436"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442913" y="1477963"/>
            <a:ext cx="8423275" cy="849312"/>
          </a:xfrm>
        </p:spPr>
        <p:txBody>
          <a:bodyPr/>
          <a:lstStyle/>
          <a:p>
            <a:r>
              <a:rPr lang="en-GB" altLang="en-US" b="1" smtClean="0">
                <a:latin typeface="Arial" pitchFamily="34" charset="0"/>
              </a:rPr>
              <a:t>Local government workers</a:t>
            </a:r>
            <a:br>
              <a:rPr lang="en-GB" altLang="en-US" b="1" smtClean="0">
                <a:latin typeface="Arial" pitchFamily="34" charset="0"/>
              </a:rPr>
            </a:br>
            <a:endParaRPr lang="en-US" altLang="en-US" b="1" smtClean="0">
              <a:latin typeface="Arial" pitchFamily="34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31825" y="2179638"/>
            <a:ext cx="82343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sz="2400"/>
              <a:t>1.6 million on NJC pay and conditions in local government.</a:t>
            </a:r>
          </a:p>
          <a:p>
            <a:pPr eaLnBrk="1" hangingPunct="1"/>
            <a:endParaRPr lang="en-GB" sz="2400"/>
          </a:p>
          <a:p>
            <a:pPr eaLnBrk="1" hangingPunct="1">
              <a:buFont typeface="Arial" pitchFamily="34" charset="0"/>
              <a:buChar char="•"/>
            </a:pPr>
            <a:r>
              <a:rPr lang="en-GB" sz="2400"/>
              <a:t>77% are women.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2400"/>
          </a:p>
          <a:p>
            <a:pPr eaLnBrk="1" hangingPunct="1">
              <a:buFont typeface="Arial" pitchFamily="34" charset="0"/>
              <a:buChar char="•"/>
            </a:pPr>
            <a:r>
              <a:rPr lang="en-GB" sz="2400"/>
              <a:t>55% are part-time workers – over 90% of them are women.</a:t>
            </a:r>
          </a:p>
          <a:p>
            <a:pPr eaLnBrk="1" hangingPunct="1">
              <a:buFont typeface="Arial" pitchFamily="34" charset="0"/>
              <a:buChar char="•"/>
            </a:pPr>
            <a:endParaRPr lang="en-GB" sz="2400"/>
          </a:p>
          <a:p>
            <a:pPr eaLnBrk="1" hangingPunct="1">
              <a:buFont typeface="Arial" pitchFamily="34" charset="0"/>
              <a:buChar char="•"/>
            </a:pPr>
            <a:r>
              <a:rPr lang="en-GB" sz="2400"/>
              <a:t>Hourly basic pay gap of ⅓ between equivalent full-time and part-time workers.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1668463"/>
            <a:ext cx="7951788" cy="849312"/>
          </a:xfrm>
        </p:spPr>
        <p:txBody>
          <a:bodyPr/>
          <a:lstStyle/>
          <a:p>
            <a:r>
              <a:rPr lang="en-US" altLang="en-US" b="1" smtClean="0">
                <a:latin typeface="Arial" pitchFamily="34" charset="0"/>
              </a:rPr>
              <a:t>Why our claim is a fair claim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66738" y="2517775"/>
            <a:ext cx="8070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The real value of your pay has fallen by 18% since 2010.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Half a million local government workers earn less than the Living Wage – that’s 30% of the workforce.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Over 1 million earn less than £21,000 – the Coalition’s own low pay threshold.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 u="sng"/>
              <a:t>Everyone</a:t>
            </a:r>
            <a:r>
              <a:rPr lang="en-GB" altLang="en-US" sz="2400"/>
              <a:t> on NJC pay is low paid for the job they do.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Local government pay and conditions are the worst in the public sector.</a:t>
            </a:r>
            <a:endParaRPr lang="en-GB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85800" y="1584325"/>
            <a:ext cx="7951788" cy="849313"/>
          </a:xfrm>
        </p:spPr>
        <p:txBody>
          <a:bodyPr/>
          <a:lstStyle/>
          <a:p>
            <a:r>
              <a:rPr lang="en-US" altLang="en-US" b="1" smtClean="0">
                <a:latin typeface="Arial" pitchFamily="34" charset="0"/>
              </a:rPr>
              <a:t>More for less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685800" y="2433638"/>
            <a:ext cx="80708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Cost of living rises, a three-year pay freeze and 1% this year means you are doing more for less.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407,000 jobs lost in local government since 2010 means heavier workloads.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Vacant and frozen posts not being filled either.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Stress levels are rising and morale is falling.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Fuel, travel, food prices and childcare costs are all rising.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42913" y="1414463"/>
            <a:ext cx="8421687" cy="849312"/>
          </a:xfrm>
        </p:spPr>
        <p:txBody>
          <a:bodyPr/>
          <a:lstStyle/>
          <a:p>
            <a:r>
              <a:rPr lang="en-GB" altLang="en-US" b="1" smtClean="0">
                <a:latin typeface="Arial" pitchFamily="34" charset="0"/>
              </a:rPr>
              <a:t>Half a million earn less than the living wage</a:t>
            </a:r>
            <a:br>
              <a:rPr lang="en-GB" altLang="en-US" b="1" smtClean="0">
                <a:latin typeface="Arial" pitchFamily="34" charset="0"/>
              </a:rPr>
            </a:br>
            <a:endParaRPr lang="en-US" altLang="en-US" b="1" smtClean="0">
              <a:latin typeface="Arial" pitchFamily="34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93750" y="2263775"/>
            <a:ext cx="80708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The Living Wage: the bare minimum for an acceptable standard of living.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4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£7.65 outside London and £8.80 in London.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4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Over half a million local government workers earn less. 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4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In the NHS only 22,000 earn as little.</a:t>
            </a:r>
          </a:p>
          <a:p>
            <a:pPr eaLnBrk="1" hangingPunct="1"/>
            <a:endParaRPr lang="en-GB" altLang="en-US" sz="24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/>
              <a:t>It’s a scandal!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791359"/>
              </p:ext>
            </p:extLst>
          </p:nvPr>
        </p:nvGraphicFramePr>
        <p:xfrm>
          <a:off x="110837" y="1246909"/>
          <a:ext cx="8848436" cy="520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731838" y="344488"/>
            <a:ext cx="7543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n-US" sz="2400" b="1">
                <a:cs typeface="Arial" pitchFamily="34" charset="0"/>
              </a:rPr>
              <a:t>Below the Living Wage:</a:t>
            </a:r>
          </a:p>
          <a:p>
            <a:pPr eaLnBrk="1" hangingPunct="1"/>
            <a:r>
              <a:rPr lang="en-GB" altLang="en-US" sz="2400" b="1">
                <a:cs typeface="Arial" pitchFamily="34" charset="0"/>
              </a:rPr>
              <a:t>Impact of inflation on pay since 2009 for SCP10 </a:t>
            </a:r>
            <a:endParaRPr lang="en-GB" altLang="en-US" sz="2400">
              <a:cs typeface="Arial" pitchFamily="34" charset="0"/>
            </a:endParaRPr>
          </a:p>
          <a:p>
            <a:pPr eaLnBrk="1" hangingPunct="1"/>
            <a:endParaRPr lang="en-GB" alt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452438" y="1373188"/>
            <a:ext cx="8185150" cy="849312"/>
          </a:xfrm>
        </p:spPr>
        <p:txBody>
          <a:bodyPr/>
          <a:lstStyle/>
          <a:p>
            <a:r>
              <a:rPr lang="en-US" altLang="en-US" b="1" smtClean="0">
                <a:latin typeface="Arial" pitchFamily="34" charset="0"/>
              </a:rPr>
              <a:t>Living Wage: support is growing! 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640138" y="342265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52438" y="2222500"/>
            <a:ext cx="807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GB" altLang="en-US" sz="2400" b="1"/>
              <a:t> 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615950" y="2073275"/>
            <a:ext cx="8185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28% of councils have already brought in a living wage, 41% are considering it and 7% have it under review or already pay more. 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sz="20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Political leaders from all parties support the living wage.</a:t>
            </a:r>
          </a:p>
          <a:p>
            <a:pPr eaLnBrk="1" hangingPunct="1"/>
            <a:endParaRPr lang="en-GB" altLang="en-US" sz="20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60% of the public think the National Minimum Wage should be</a:t>
            </a:r>
          </a:p>
          <a:p>
            <a:pPr eaLnBrk="1" hangingPunct="1"/>
            <a:r>
              <a:rPr lang="en-GB" altLang="en-US" sz="2000"/>
              <a:t>raised to the level of the Living Wage. </a:t>
            </a:r>
          </a:p>
          <a:p>
            <a:pPr eaLnBrk="1" hangingPunct="1"/>
            <a:endParaRPr lang="en-GB" altLang="en-US" sz="20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Recent research shows that this would increase tax and NI income</a:t>
            </a:r>
          </a:p>
          <a:p>
            <a:pPr eaLnBrk="1" hangingPunct="1"/>
            <a:r>
              <a:rPr lang="en-GB" altLang="en-US" sz="2000"/>
              <a:t> by £1.3 billion – and make savings on the benefits bill.</a:t>
            </a:r>
          </a:p>
          <a:p>
            <a:pPr eaLnBrk="1" hangingPunct="1"/>
            <a:endParaRPr lang="en-GB" altLang="en-US" sz="200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000"/>
              <a:t>The tax payer is subsidising poverty wages - it makes no sense!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SCC Document" ma:contentTypeID="0x01010008FB9B3217D433459C91B5CF793C1D790042CB9C1FD6D3DB4E87941FBFDFC9D74B" ma:contentTypeVersion="3" ma:contentTypeDescription="" ma:contentTypeScope="" ma:versionID="9ac3d956bbfeb59d0c032bf2bcbd6203">
  <xsd:schema xmlns:xsd="http://www.w3.org/2001/XMLSchema" xmlns:xs="http://www.w3.org/2001/XMLSchema" xmlns:p="http://schemas.microsoft.com/office/2006/metadata/properties" xmlns:ns1="http://schemas.microsoft.com/sharepoint/v3" xmlns:ns2="1209568c-8f7e-4a25-939e-4f22fd0c2b25" targetNamespace="http://schemas.microsoft.com/office/2006/metadata/properties" ma:root="true" ma:fieldsID="ef73f235f06706121e40e2d0da045e23" ns1:_="" ns2:_="">
    <xsd:import namespace="http://schemas.microsoft.com/sharepoint/v3"/>
    <xsd:import namespace="1209568c-8f7e-4a25-939e-4f22fd0c2b25"/>
    <xsd:element name="properties">
      <xsd:complexType>
        <xsd:sequence>
          <xsd:element name="documentManagement">
            <xsd:complexType>
              <xsd:all>
                <xsd:element ref="ns2:j5da7913ca98450ab299b9b62231058f" minOccurs="0"/>
                <xsd:element ref="ns2:TaxCatchAll" minOccurs="0"/>
                <xsd:element ref="ns2:TaxCatchAllLabel" minOccurs="0"/>
                <xsd:element ref="ns1:CSMeta2010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SMeta2010Field" ma:index="12" nillable="true" ma:displayName="Classification Status" ma:internalName="CSMeta2010Fiel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9568c-8f7e-4a25-939e-4f22fd0c2b25" elementFormDefault="qualified">
    <xsd:import namespace="http://schemas.microsoft.com/office/2006/documentManagement/types"/>
    <xsd:import namespace="http://schemas.microsoft.com/office/infopath/2007/PartnerControls"/>
    <xsd:element name="j5da7913ca98450ab299b9b62231058f" ma:index="8" nillable="true" ma:taxonomy="true" ma:internalName="j5da7913ca98450ab299b9b62231058f" ma:taxonomyFieldName="WSCC_x0020_Category" ma:displayName="WSCC Category" ma:default="" ma:fieldId="{35da7913-ca98-450a-b299-b9b62231058f}" ma:taxonomyMulti="true" ma:sspId="73f0a195-02ac-4a72-b655-6664c0f36d60" ma:termSetId="7de65220-e004-4a12-a7da-04480380f2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c3d52720-57e2-4ade-b625-bbb577b4322f}" ma:internalName="TaxCatchAll" ma:showField="CatchAllData" ma:web="e853f305-7df9-4075-afd1-453bd46f1b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c3d52720-57e2-4ade-b625-bbb577b4322f}" ma:internalName="TaxCatchAllLabel" ma:readOnly="true" ma:showField="CatchAllDataLabel" ma:web="e853f305-7df9-4075-afd1-453bd46f1b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ItemUpdatedEventHandlerForConceptSearch</Name>
    <Synchronization>Asynchronous</Synchronization>
    <Type>10002</Type>
    <SequenceNumber>10001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ItemCheckedInEventHandlerForConceptSearch</Name>
    <Synchronization>Asynchronous</Synchronization>
    <Type>10004</Type>
    <SequenceNumber>10002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ItemUncheckedOutEventHandlerForConceptSearch</Name>
    <Synchronization>Asynchronous</Synchronization>
    <Type>10006</Type>
    <SequenceNumber>10003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ItemAddedEventHandlerForConceptSearch</Name>
    <Synchronization>Asynchronous</Synchronization>
    <Type>10001</Type>
    <SequenceNumber>10004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ItemFileMovedEventHandlerForConceptSearch</Name>
    <Synchronization>Asynchronous</Synchronization>
    <Type>10009</Type>
    <SequenceNumber>10005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ItemDeletedEventHandlerForConceptSearch</Name>
    <Synchronization>Asynchronous</Synchronization>
    <Type>10003</Type>
    <SequenceNumber>10006</SequenceNumber>
    <Assembly>conceptSearching.Sharepoint.ContentTypes2010, Version=1.0.0.0, Culture=neutral, PublicKeyToken=858f8f13980e4745</Assembly>
    <Class>conceptSearching.Sharepoint.ContentTypes2010.CSHandleEvent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SMeta2010Field xmlns="http://schemas.microsoft.com/sharepoint/v3">2caa1d1e-683e-4aeb-aa48-3a714f3d3f5c;2014-07-01 13:55:08;PENDINGCLASSIFICATION;False</CSMeta2010Field>
    <j5da7913ca98450ab299b9b62231058f xmlns="1209568c-8f7e-4a25-939e-4f22fd0c2b25">
      <Terms xmlns="http://schemas.microsoft.com/office/infopath/2007/PartnerControls"/>
    </j5da7913ca98450ab299b9b62231058f>
    <TaxCatchAll xmlns="1209568c-8f7e-4a25-939e-4f22fd0c2b25"/>
  </documentManagement>
</p:properties>
</file>

<file path=customXml/item5.xml><?xml version="1.0" encoding="utf-8"?>
<?mso-contentType ?>
<SharedContentType xmlns="Microsoft.SharePoint.Taxonomy.ContentTypeSync" SourceId="73f0a195-02ac-4a72-b655-6664c0f36d60" ContentTypeId="0x01010008FB9B3217D433459C91B5CF793C1D79" PreviousValue="false"/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9BD887-A323-48FF-8792-668D4103025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F80682A-021A-4CB5-8B08-98ACF4569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09568c-8f7e-4a25-939e-4f22fd0c2b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BE7F21-BEA7-43C4-88A3-A270B7BEC5F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E52F7C8-3942-4226-84E9-EA96BC50E8EB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1209568c-8f7e-4a25-939e-4f22fd0c2b25"/>
    <ds:schemaRef ds:uri="http://schemas.microsoft.com/sharepoint/v3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FB73C1D3-B963-47F8-8B7E-46508B23BB24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77B67CC2-7D40-4DD3-AA8B-EA99E3F4E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</TotalTime>
  <Words>1192</Words>
  <Application>Microsoft Office PowerPoint</Application>
  <PresentationFormat>On-screen Show (4:3)</PresentationFormat>
  <Paragraphs>215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The 2014-15 pay claim    </vt:lpstr>
      <vt:lpstr>What an extra £1 would mean for you</vt:lpstr>
      <vt:lpstr>Local government workers </vt:lpstr>
      <vt:lpstr>Why our claim is a fair claim</vt:lpstr>
      <vt:lpstr>More for less</vt:lpstr>
      <vt:lpstr>Half a million earn less than the living wage </vt:lpstr>
      <vt:lpstr>PowerPoint Presentation</vt:lpstr>
      <vt:lpstr>Living Wage: support is growing! </vt:lpstr>
      <vt:lpstr>PowerPoint Presentation</vt:lpstr>
      <vt:lpstr>PowerPoint Presentation</vt:lpstr>
      <vt:lpstr>Poor relations of the public sector </vt:lpstr>
      <vt:lpstr>PowerPoint Presentation</vt:lpstr>
      <vt:lpstr>Cuts add insult to injury! </vt:lpstr>
      <vt:lpstr> The cuts don’t work! </vt:lpstr>
      <vt:lpstr>The employers will say...</vt:lpstr>
      <vt:lpstr>But there is an alternative  </vt:lpstr>
      <vt:lpstr>What can you do?  </vt:lpstr>
      <vt:lpstr>Recruit!.... We’re stronger together! </vt:lpstr>
    </vt:vector>
  </TitlesOfParts>
  <Company>unison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Vinay Dudakia</dc:creator>
  <cp:lastModifiedBy>Daniel Sartin</cp:lastModifiedBy>
  <cp:revision>332</cp:revision>
  <cp:lastPrinted>2013-10-14T12:43:02Z</cp:lastPrinted>
  <dcterms:created xsi:type="dcterms:W3CDTF">2013-08-30T16:34:32Z</dcterms:created>
  <dcterms:modified xsi:type="dcterms:W3CDTF">2014-07-01T13:41:44Z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0x01010008FB9B3217D433459C91B5CF793C1D790042CB9C1FD6D3DB4E87941FBFDFC9D74B</vt:lpwstr>
  </property>
  <property fmtid="{D5CDD505-2E9C-101B-9397-08002B2CF9AE}" pid="3" name="Date Submitted">
    <vt:lpwstr/>
  </property>
  <property fmtid="{D5CDD505-2E9C-101B-9397-08002B2CF9AE}" pid="4" name="Terms and Conditions">
    <vt:lpwstr>15</vt:lpwstr>
  </property>
  <property fmtid="{D5CDD505-2E9C-101B-9397-08002B2CF9AE}" pid="5" name="Date Approved">
    <vt:lpwstr/>
  </property>
  <property fmtid="{D5CDD505-2E9C-101B-9397-08002B2CF9AE}" pid="6" name="Approved Version">
    <vt:lpwstr/>
  </property>
  <property fmtid="{D5CDD505-2E9C-101B-9397-08002B2CF9AE}" pid="7" name="UNISON Source URL">
    <vt:lpwstr/>
  </property>
  <property fmtid="{D5CDD505-2E9C-101B-9397-08002B2CF9AE}" pid="8" name="UNISON Target URL">
    <vt:lpwstr/>
  </property>
  <property fmtid="{D5CDD505-2E9C-101B-9397-08002B2CF9AE}" pid="9" name="Approver">
    <vt:lpwstr/>
  </property>
  <property fmtid="{D5CDD505-2E9C-101B-9397-08002B2CF9AE}" pid="10" name="Std Doc Type">
    <vt:lpwstr>18</vt:lpwstr>
  </property>
  <property fmtid="{D5CDD505-2E9C-101B-9397-08002B2CF9AE}" pid="11" name="Submitter">
    <vt:lpwstr/>
  </property>
  <property fmtid="{D5CDD505-2E9C-101B-9397-08002B2CF9AE}" pid="12" name="ContentType">
    <vt:lpwstr>PowerPoint Document</vt:lpwstr>
  </property>
  <property fmtid="{D5CDD505-2E9C-101B-9397-08002B2CF9AE}" pid="13" name="NJC group">
    <vt:lpwstr>7</vt:lpwstr>
  </property>
  <property fmtid="{D5CDD505-2E9C-101B-9397-08002B2CF9AE}" pid="14" name="Local Government Categories">
    <vt:lpwstr>1</vt:lpwstr>
  </property>
  <property fmtid="{D5CDD505-2E9C-101B-9397-08002B2CF9AE}" pid="15" name="WSCC_x0020_Category">
    <vt:lpwstr/>
  </property>
  <property fmtid="{D5CDD505-2E9C-101B-9397-08002B2CF9AE}" pid="16" name="WSCC Category">
    <vt:lpwstr/>
  </property>
</Properties>
</file>