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1"/>
  </p:notesMasterIdLst>
  <p:sldIdLst>
    <p:sldId id="256" r:id="rId7"/>
    <p:sldId id="257" r:id="rId8"/>
    <p:sldId id="260" r:id="rId9"/>
    <p:sldId id="261" r:id="rId10"/>
    <p:sldId id="269" r:id="rId11"/>
    <p:sldId id="279" r:id="rId12"/>
    <p:sldId id="262" r:id="rId13"/>
    <p:sldId id="263" r:id="rId14"/>
    <p:sldId id="272" r:id="rId15"/>
    <p:sldId id="264" r:id="rId16"/>
    <p:sldId id="258" r:id="rId17"/>
    <p:sldId id="270" r:id="rId18"/>
    <p:sldId id="271" r:id="rId19"/>
    <p:sldId id="265" r:id="rId20"/>
    <p:sldId id="273" r:id="rId21"/>
    <p:sldId id="266" r:id="rId22"/>
    <p:sldId id="274" r:id="rId23"/>
    <p:sldId id="267" r:id="rId24"/>
    <p:sldId id="275" r:id="rId25"/>
    <p:sldId id="276" r:id="rId26"/>
    <p:sldId id="268" r:id="rId27"/>
    <p:sldId id="277" r:id="rId28"/>
    <p:sldId id="278"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2268"/>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434" autoAdjust="0"/>
  </p:normalViewPr>
  <p:slideViewPr>
    <p:cSldViewPr snapToGrid="0">
      <p:cViewPr varScale="1">
        <p:scale>
          <a:sx n="76" d="100"/>
          <a:sy n="76" d="100"/>
        </p:scale>
        <p:origin x="-90"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E684F-83BE-40C0-A069-199B27985FE8}" type="datetimeFigureOut">
              <a:rPr lang="en-GB" smtClean="0"/>
              <a:t>21/04/2017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46778-2528-46E1-9A9F-FFD1F7E5DE22}" type="slidenum">
              <a:rPr lang="en-GB" smtClean="0"/>
              <a:t>‹#›</a:t>
            </a:fld>
            <a:endParaRPr lang="en-GB"/>
          </a:p>
        </p:txBody>
      </p:sp>
    </p:spTree>
    <p:extLst>
      <p:ext uri="{BB962C8B-B14F-4D97-AF65-F5344CB8AC3E}">
        <p14:creationId xmlns:p14="http://schemas.microsoft.com/office/powerpoint/2010/main" val="282305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endParaRPr>
          </a:p>
        </p:txBody>
      </p:sp>
      <p:sp>
        <p:nvSpPr>
          <p:cNvPr id="4" name="Slide Number Placeholder 3"/>
          <p:cNvSpPr>
            <a:spLocks noGrp="1"/>
          </p:cNvSpPr>
          <p:nvPr>
            <p:ph type="sldNum" sz="quarter" idx="10"/>
          </p:nvPr>
        </p:nvSpPr>
        <p:spPr/>
        <p:txBody>
          <a:bodyPr/>
          <a:lstStyle/>
          <a:p>
            <a:fld id="{0B646778-2528-46E1-9A9F-FFD1F7E5DE22}" type="slidenum">
              <a:rPr lang="en-GB" smtClean="0"/>
              <a:t>2</a:t>
            </a:fld>
            <a:endParaRPr lang="en-GB"/>
          </a:p>
        </p:txBody>
      </p:sp>
    </p:spTree>
    <p:extLst>
      <p:ext uri="{BB962C8B-B14F-4D97-AF65-F5344CB8AC3E}">
        <p14:creationId xmlns:p14="http://schemas.microsoft.com/office/powerpoint/2010/main" val="216834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responses</a:t>
            </a:r>
          </a:p>
        </p:txBody>
      </p:sp>
      <p:sp>
        <p:nvSpPr>
          <p:cNvPr id="4" name="Slide Number Placeholder 3"/>
          <p:cNvSpPr>
            <a:spLocks noGrp="1"/>
          </p:cNvSpPr>
          <p:nvPr>
            <p:ph type="sldNum" sz="quarter" idx="10"/>
          </p:nvPr>
        </p:nvSpPr>
        <p:spPr/>
        <p:txBody>
          <a:bodyPr/>
          <a:lstStyle/>
          <a:p>
            <a:fld id="{0B646778-2528-46E1-9A9F-FFD1F7E5DE22}" type="slidenum">
              <a:rPr lang="en-GB" smtClean="0"/>
              <a:t>16</a:t>
            </a:fld>
            <a:endParaRPr lang="en-GB"/>
          </a:p>
        </p:txBody>
      </p:sp>
    </p:spTree>
    <p:extLst>
      <p:ext uri="{BB962C8B-B14F-4D97-AF65-F5344CB8AC3E}">
        <p14:creationId xmlns:p14="http://schemas.microsoft.com/office/powerpoint/2010/main" val="44317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17</a:t>
            </a:fld>
            <a:endParaRPr lang="en-GB"/>
          </a:p>
        </p:txBody>
      </p:sp>
    </p:spTree>
    <p:extLst>
      <p:ext uri="{BB962C8B-B14F-4D97-AF65-F5344CB8AC3E}">
        <p14:creationId xmlns:p14="http://schemas.microsoft.com/office/powerpoint/2010/main" val="420023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16. As a result of the restructure has Special Educational Needs (SEN) provision got better or worse, in your view?</a:t>
            </a:r>
          </a:p>
          <a:p>
            <a:endParaRPr lang="en-GB" dirty="0">
              <a:effectLst/>
            </a:endParaRPr>
          </a:p>
          <a:p>
            <a:r>
              <a:rPr lang="en-GB" dirty="0">
                <a:effectLst/>
              </a:rPr>
              <a:t>Our members working as TAs are at the coalface when it comes to SEN. When schools are faced with the difficult decision of making cut-backs, it is our members targeted first. The assumption is that whilst teachers have to be preserved if there has to be staff losses then support staff are easier to let go. The problem with this attitude is it deprives those who most rely on Teaching Assistants, children with autism, learning difficulties and so on, of the resource they need to access education. This is a criminal dereliction of duty by this government who year on year fail to provide our schools in West Sussex with the money they need for all our children to access education.</a:t>
            </a:r>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18</a:t>
            </a:fld>
            <a:endParaRPr lang="en-GB"/>
          </a:p>
        </p:txBody>
      </p:sp>
    </p:spTree>
    <p:extLst>
      <p:ext uri="{BB962C8B-B14F-4D97-AF65-F5344CB8AC3E}">
        <p14:creationId xmlns:p14="http://schemas.microsoft.com/office/powerpoint/2010/main" val="378454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19</a:t>
            </a:fld>
            <a:endParaRPr lang="en-GB"/>
          </a:p>
        </p:txBody>
      </p:sp>
    </p:spTree>
    <p:extLst>
      <p:ext uri="{BB962C8B-B14F-4D97-AF65-F5344CB8AC3E}">
        <p14:creationId xmlns:p14="http://schemas.microsoft.com/office/powerpoint/2010/main" val="421965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21</a:t>
            </a:fld>
            <a:endParaRPr lang="en-GB"/>
          </a:p>
        </p:txBody>
      </p:sp>
    </p:spTree>
    <p:extLst>
      <p:ext uri="{BB962C8B-B14F-4D97-AF65-F5344CB8AC3E}">
        <p14:creationId xmlns:p14="http://schemas.microsoft.com/office/powerpoint/2010/main" val="1337892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22</a:t>
            </a:fld>
            <a:endParaRPr lang="en-GB"/>
          </a:p>
        </p:txBody>
      </p:sp>
    </p:spTree>
    <p:extLst>
      <p:ext uri="{BB962C8B-B14F-4D97-AF65-F5344CB8AC3E}">
        <p14:creationId xmlns:p14="http://schemas.microsoft.com/office/powerpoint/2010/main" val="121980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23</a:t>
            </a:fld>
            <a:endParaRPr lang="en-GB"/>
          </a:p>
        </p:txBody>
      </p:sp>
    </p:spTree>
    <p:extLst>
      <p:ext uri="{BB962C8B-B14F-4D97-AF65-F5344CB8AC3E}">
        <p14:creationId xmlns:p14="http://schemas.microsoft.com/office/powerpoint/2010/main" val="305105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24</a:t>
            </a:fld>
            <a:endParaRPr lang="en-GB"/>
          </a:p>
        </p:txBody>
      </p:sp>
    </p:spTree>
    <p:extLst>
      <p:ext uri="{BB962C8B-B14F-4D97-AF65-F5344CB8AC3E}">
        <p14:creationId xmlns:p14="http://schemas.microsoft.com/office/powerpoint/2010/main" val="222159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3</a:t>
            </a:fld>
            <a:endParaRPr lang="en-GB"/>
          </a:p>
        </p:txBody>
      </p:sp>
    </p:spTree>
    <p:extLst>
      <p:ext uri="{BB962C8B-B14F-4D97-AF65-F5344CB8AC3E}">
        <p14:creationId xmlns:p14="http://schemas.microsoft.com/office/powerpoint/2010/main" val="282522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5</a:t>
            </a:fld>
            <a:endParaRPr lang="en-GB"/>
          </a:p>
        </p:txBody>
      </p:sp>
    </p:spTree>
    <p:extLst>
      <p:ext uri="{BB962C8B-B14F-4D97-AF65-F5344CB8AC3E}">
        <p14:creationId xmlns:p14="http://schemas.microsoft.com/office/powerpoint/2010/main" val="26684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8</a:t>
            </a:fld>
            <a:endParaRPr lang="en-GB"/>
          </a:p>
        </p:txBody>
      </p:sp>
    </p:spTree>
    <p:extLst>
      <p:ext uri="{BB962C8B-B14F-4D97-AF65-F5344CB8AC3E}">
        <p14:creationId xmlns:p14="http://schemas.microsoft.com/office/powerpoint/2010/main" val="277943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9</a:t>
            </a:fld>
            <a:endParaRPr lang="en-GB"/>
          </a:p>
        </p:txBody>
      </p:sp>
    </p:spTree>
    <p:extLst>
      <p:ext uri="{BB962C8B-B14F-4D97-AF65-F5344CB8AC3E}">
        <p14:creationId xmlns:p14="http://schemas.microsoft.com/office/powerpoint/2010/main" val="389455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11</a:t>
            </a:fld>
            <a:endParaRPr lang="en-GB"/>
          </a:p>
        </p:txBody>
      </p:sp>
    </p:spTree>
    <p:extLst>
      <p:ext uri="{BB962C8B-B14F-4D97-AF65-F5344CB8AC3E}">
        <p14:creationId xmlns:p14="http://schemas.microsoft.com/office/powerpoint/2010/main" val="226532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13</a:t>
            </a:fld>
            <a:endParaRPr lang="en-GB"/>
          </a:p>
        </p:txBody>
      </p:sp>
    </p:spTree>
    <p:extLst>
      <p:ext uri="{BB962C8B-B14F-4D97-AF65-F5344CB8AC3E}">
        <p14:creationId xmlns:p14="http://schemas.microsoft.com/office/powerpoint/2010/main" val="303978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14</a:t>
            </a:fld>
            <a:endParaRPr lang="en-GB"/>
          </a:p>
        </p:txBody>
      </p:sp>
    </p:spTree>
    <p:extLst>
      <p:ext uri="{BB962C8B-B14F-4D97-AF65-F5344CB8AC3E}">
        <p14:creationId xmlns:p14="http://schemas.microsoft.com/office/powerpoint/2010/main" val="33356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46778-2528-46E1-9A9F-FFD1F7E5DE22}" type="slidenum">
              <a:rPr lang="en-GB" smtClean="0"/>
              <a:t>15</a:t>
            </a:fld>
            <a:endParaRPr lang="en-GB"/>
          </a:p>
        </p:txBody>
      </p:sp>
    </p:spTree>
    <p:extLst>
      <p:ext uri="{BB962C8B-B14F-4D97-AF65-F5344CB8AC3E}">
        <p14:creationId xmlns:p14="http://schemas.microsoft.com/office/powerpoint/2010/main" val="351931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10935"/>
            <a:ext cx="12192000" cy="174706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4127" y="81552"/>
            <a:ext cx="1842875" cy="1040811"/>
          </a:xfrm>
          <a:prstGeom prst="rect">
            <a:avLst/>
          </a:prstGeom>
        </p:spPr>
      </p:pic>
      <p:pic>
        <p:nvPicPr>
          <p:cNvPr id="6" name="Picture 5"/>
          <p:cNvPicPr>
            <a:picLocks noChangeAspect="1"/>
          </p:cNvPicPr>
          <p:nvPr userDrawn="1"/>
        </p:nvPicPr>
        <p:blipFill>
          <a:blip r:embed="rId4" cstate="print">
            <a:extLst>
              <a:ext uri="{BEBA8EAE-BF5A-486C-A8C5-ECC9F3942E4B}">
                <a14:imgProps xmlns:a14="http://schemas.microsoft.com/office/drawing/2010/main">
                  <a14:imgLayer r:embed="rId5">
                    <a14:imgEffect>
                      <a14:artisticPhotocopy trans="32000" detail="10"/>
                    </a14:imgEffect>
                  </a14:imgLayer>
                </a14:imgProps>
              </a:ext>
              <a:ext uri="{28A0092B-C50C-407E-A947-70E740481C1C}">
                <a14:useLocalDpi xmlns:a14="http://schemas.microsoft.com/office/drawing/2010/main" val="0"/>
              </a:ext>
            </a:extLst>
          </a:blip>
          <a:stretch>
            <a:fillRect/>
          </a:stretch>
        </p:blipFill>
        <p:spPr>
          <a:xfrm>
            <a:off x="0" y="5110935"/>
            <a:ext cx="12192000" cy="1747065"/>
          </a:xfrm>
          <a:prstGeom prst="rect">
            <a:avLst/>
          </a:prstGeom>
          <a:noFill/>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4127" y="81552"/>
            <a:ext cx="1842875" cy="1040811"/>
          </a:xfrm>
          <a:prstGeom prst="rect">
            <a:avLst/>
          </a:prstGeom>
        </p:spPr>
      </p:pic>
    </p:spTree>
    <p:extLst>
      <p:ext uri="{BB962C8B-B14F-4D97-AF65-F5344CB8AC3E}">
        <p14:creationId xmlns:p14="http://schemas.microsoft.com/office/powerpoint/2010/main" val="179562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A3CB6E-0C33-4CD8-B011-45624FF72471}"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207477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A3CB6E-0C33-4CD8-B011-45624FF72471}"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155706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detail="10"/>
                    </a14:imgEffect>
                  </a14:imgLayer>
                </a14:imgProps>
              </a:ext>
              <a:ext uri="{28A0092B-C50C-407E-A947-70E740481C1C}">
                <a14:useLocalDpi xmlns:a14="http://schemas.microsoft.com/office/drawing/2010/main" val="0"/>
              </a:ext>
            </a:extLst>
          </a:blip>
          <a:stretch>
            <a:fillRect/>
          </a:stretch>
        </p:blipFill>
        <p:spPr>
          <a:xfrm>
            <a:off x="0" y="5110935"/>
            <a:ext cx="12192000" cy="1747065"/>
          </a:xfrm>
          <a:prstGeom prst="rect">
            <a:avLst/>
          </a:prstGeom>
          <a:noFill/>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4127" y="81552"/>
            <a:ext cx="1842875" cy="1040811"/>
          </a:xfrm>
          <a:prstGeom prst="rect">
            <a:avLst/>
          </a:prstGeom>
        </p:spPr>
      </p:pic>
    </p:spTree>
    <p:extLst>
      <p:ext uri="{BB962C8B-B14F-4D97-AF65-F5344CB8AC3E}">
        <p14:creationId xmlns:p14="http://schemas.microsoft.com/office/powerpoint/2010/main" val="89261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A3CB6E-0C33-4CD8-B011-45624FF72471}" type="datetimeFigureOut">
              <a:rPr lang="en-GB" smtClean="0"/>
              <a:t>21/04/2017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311320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A3CB6E-0C33-4CD8-B011-45624FF72471}"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248148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A3CB6E-0C33-4CD8-B011-45624FF72471}" type="datetimeFigureOut">
              <a:rPr lang="en-GB" smtClean="0"/>
              <a:t>21/04/2017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203021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A3CB6E-0C33-4CD8-B011-45624FF72471}" type="datetimeFigureOut">
              <a:rPr lang="en-GB" smtClean="0"/>
              <a:t>21/04/2017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183780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CB6E-0C33-4CD8-B011-45624FF72471}" type="datetimeFigureOut">
              <a:rPr lang="en-GB" smtClean="0"/>
              <a:t>21/04/2017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14714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3CB6E-0C33-4CD8-B011-45624FF72471}"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270647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A3CB6E-0C33-4CD8-B011-45624FF72471}" type="datetimeFigureOut">
              <a:rPr lang="en-GB" smtClean="0"/>
              <a:t>21/04/2017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D728E-557C-4600-8AC1-12E6A911303C}" type="slidenum">
              <a:rPr lang="en-GB" smtClean="0"/>
              <a:t>‹#›</a:t>
            </a:fld>
            <a:endParaRPr lang="en-GB"/>
          </a:p>
        </p:txBody>
      </p:sp>
    </p:spTree>
    <p:extLst>
      <p:ext uri="{BB962C8B-B14F-4D97-AF65-F5344CB8AC3E}">
        <p14:creationId xmlns:p14="http://schemas.microsoft.com/office/powerpoint/2010/main" val="30264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CB6E-0C33-4CD8-B011-45624FF72471}" type="datetimeFigureOut">
              <a:rPr lang="en-GB" smtClean="0"/>
              <a:t>21/04/2017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D728E-557C-4600-8AC1-12E6A911303C}" type="slidenum">
              <a:rPr lang="en-GB" smtClean="0"/>
              <a:t>‹#›</a:t>
            </a:fld>
            <a:endParaRPr lang="en-GB"/>
          </a:p>
        </p:txBody>
      </p:sp>
    </p:spTree>
    <p:extLst>
      <p:ext uri="{BB962C8B-B14F-4D97-AF65-F5344CB8AC3E}">
        <p14:creationId xmlns:p14="http://schemas.microsoft.com/office/powerpoint/2010/main" val="1203587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UNISON Schools Survey 2017</a:t>
            </a:r>
          </a:p>
        </p:txBody>
      </p:sp>
      <p:sp>
        <p:nvSpPr>
          <p:cNvPr id="3" name="Subtitle 2"/>
          <p:cNvSpPr>
            <a:spLocks noGrp="1"/>
          </p:cNvSpPr>
          <p:nvPr>
            <p:ph type="subTitle" idx="1"/>
          </p:nvPr>
        </p:nvSpPr>
        <p:spPr/>
        <p:txBody>
          <a:bodyPr/>
          <a:lstStyle/>
          <a:p>
            <a:r>
              <a:rPr lang="en-GB" dirty="0"/>
              <a:t>West Sussex Funding Crisis</a:t>
            </a:r>
          </a:p>
        </p:txBody>
      </p:sp>
    </p:spTree>
    <p:extLst>
      <p:ext uri="{BB962C8B-B14F-4D97-AF65-F5344CB8AC3E}">
        <p14:creationId xmlns:p14="http://schemas.microsoft.com/office/powerpoint/2010/main" val="234836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7125" y="1690688"/>
            <a:ext cx="6793515" cy="4239465"/>
          </a:xfrm>
          <a:ln>
            <a:solidFill>
              <a:schemeClr val="tx1"/>
            </a:solidFill>
          </a:ln>
        </p:spPr>
      </p:pic>
      <p:sp>
        <p:nvSpPr>
          <p:cNvPr id="5" name="TextBox 4"/>
          <p:cNvSpPr txBox="1"/>
          <p:nvPr/>
        </p:nvSpPr>
        <p:spPr>
          <a:xfrm>
            <a:off x="610881" y="365125"/>
            <a:ext cx="9366837" cy="954107"/>
          </a:xfrm>
          <a:prstGeom prst="rect">
            <a:avLst/>
          </a:prstGeom>
          <a:noFill/>
        </p:spPr>
        <p:txBody>
          <a:bodyPr wrap="square" rtlCol="0">
            <a:spAutoFit/>
          </a:bodyPr>
          <a:lstStyle/>
          <a:p>
            <a:r>
              <a:rPr lang="en-GB" sz="2800" b="1" dirty="0"/>
              <a:t>The survey asked how many job losses there had been due to restructure… </a:t>
            </a:r>
          </a:p>
        </p:txBody>
      </p:sp>
      <p:sp>
        <p:nvSpPr>
          <p:cNvPr id="3" name="TextBox 2"/>
          <p:cNvSpPr txBox="1"/>
          <p:nvPr/>
        </p:nvSpPr>
        <p:spPr>
          <a:xfrm>
            <a:off x="295594" y="1690688"/>
            <a:ext cx="4477871" cy="2217274"/>
          </a:xfrm>
          <a:prstGeom prst="rect">
            <a:avLst/>
          </a:prstGeom>
          <a:noFill/>
        </p:spPr>
        <p:txBody>
          <a:bodyPr wrap="square" rtlCol="0">
            <a:spAutoFit/>
          </a:bodyPr>
          <a:lstStyle/>
          <a:p>
            <a:pPr marL="342900" indent="-342900">
              <a:lnSpc>
                <a:spcPct val="98000"/>
              </a:lnSpc>
              <a:spcBef>
                <a:spcPts val="1200"/>
              </a:spcBef>
              <a:buFont typeface="Arial" panose="020B0604020202020204" pitchFamily="34" charset="0"/>
              <a:buChar char="•"/>
            </a:pPr>
            <a:r>
              <a:rPr lang="en-GB" sz="2400" dirty="0"/>
              <a:t>80% said between 0-5 job losses</a:t>
            </a:r>
          </a:p>
          <a:p>
            <a:pPr marL="342900" indent="-342900">
              <a:lnSpc>
                <a:spcPct val="98000"/>
              </a:lnSpc>
              <a:spcBef>
                <a:spcPts val="1200"/>
              </a:spcBef>
              <a:buFont typeface="Arial" panose="020B0604020202020204" pitchFamily="34" charset="0"/>
              <a:buChar char="•"/>
            </a:pPr>
            <a:r>
              <a:rPr lang="en-GB" sz="2400" dirty="0"/>
              <a:t>16% between 5 – 10</a:t>
            </a:r>
          </a:p>
          <a:p>
            <a:pPr marL="342900" indent="-342900">
              <a:lnSpc>
                <a:spcPct val="98000"/>
              </a:lnSpc>
              <a:spcBef>
                <a:spcPts val="1200"/>
              </a:spcBef>
              <a:buFont typeface="Arial" panose="020B0604020202020204" pitchFamily="34" charset="0"/>
              <a:buChar char="•"/>
            </a:pPr>
            <a:r>
              <a:rPr lang="en-GB" sz="2400" dirty="0"/>
              <a:t>Almost 3% said more than 20</a:t>
            </a:r>
          </a:p>
          <a:p>
            <a:pPr marL="342900" indent="-342900">
              <a:buFont typeface="Arial" panose="020B0604020202020204" pitchFamily="34" charset="0"/>
              <a:buChar char="•"/>
            </a:pPr>
            <a:endParaRPr lang="en-GB" sz="2400" dirty="0"/>
          </a:p>
        </p:txBody>
      </p:sp>
      <p:sp>
        <p:nvSpPr>
          <p:cNvPr id="6" name="TextBox 5"/>
          <p:cNvSpPr txBox="1"/>
          <p:nvPr/>
        </p:nvSpPr>
        <p:spPr>
          <a:xfrm>
            <a:off x="473689" y="3907962"/>
            <a:ext cx="4356606" cy="830997"/>
          </a:xfrm>
          <a:prstGeom prst="rect">
            <a:avLst/>
          </a:prstGeom>
          <a:noFill/>
        </p:spPr>
        <p:txBody>
          <a:bodyPr wrap="square" rtlCol="0">
            <a:spAutoFit/>
          </a:bodyPr>
          <a:lstStyle/>
          <a:p>
            <a:r>
              <a:rPr lang="en-GB" sz="2400" b="1" dirty="0"/>
              <a:t>Less staff means more work for everybody who remains. </a:t>
            </a:r>
          </a:p>
        </p:txBody>
      </p:sp>
    </p:spTree>
    <p:extLst>
      <p:ext uri="{BB962C8B-B14F-4D97-AF65-F5344CB8AC3E}">
        <p14:creationId xmlns:p14="http://schemas.microsoft.com/office/powerpoint/2010/main" val="95313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40" y="1430271"/>
            <a:ext cx="6667500" cy="3685020"/>
          </a:xfrm>
          <a:ln>
            <a:solidFill>
              <a:schemeClr val="tx1"/>
            </a:solidFill>
          </a:ln>
        </p:spPr>
      </p:pic>
      <p:sp>
        <p:nvSpPr>
          <p:cNvPr id="6" name="TextBox 5"/>
          <p:cNvSpPr txBox="1"/>
          <p:nvPr/>
        </p:nvSpPr>
        <p:spPr>
          <a:xfrm>
            <a:off x="252540" y="297727"/>
            <a:ext cx="9764296" cy="1231106"/>
          </a:xfrm>
          <a:prstGeom prst="rect">
            <a:avLst/>
          </a:prstGeom>
          <a:noFill/>
        </p:spPr>
        <p:txBody>
          <a:bodyPr wrap="square" rtlCol="0">
            <a:spAutoFit/>
          </a:bodyPr>
          <a:lstStyle/>
          <a:p>
            <a:r>
              <a:rPr lang="en-GB" sz="2800" b="1" dirty="0"/>
              <a:t>We asked if the number of staff needed to do the work had been impacted…</a:t>
            </a:r>
          </a:p>
          <a:p>
            <a:endParaRPr lang="en-GB" dirty="0"/>
          </a:p>
        </p:txBody>
      </p:sp>
      <p:sp>
        <p:nvSpPr>
          <p:cNvPr id="2" name="TextBox 1"/>
          <p:cNvSpPr txBox="1"/>
          <p:nvPr/>
        </p:nvSpPr>
        <p:spPr>
          <a:xfrm>
            <a:off x="7093527" y="1313104"/>
            <a:ext cx="4904509" cy="2492990"/>
          </a:xfrm>
          <a:prstGeom prst="rect">
            <a:avLst/>
          </a:prstGeom>
          <a:noFill/>
        </p:spPr>
        <p:txBody>
          <a:bodyPr wrap="square" rtlCol="0">
            <a:spAutoFit/>
          </a:bodyPr>
          <a:lstStyle/>
          <a:p>
            <a:pPr marL="457200" indent="-457200">
              <a:buFont typeface="Arial" panose="020B0604020202020204" pitchFamily="34" charset="0"/>
              <a:buChar char="•"/>
            </a:pPr>
            <a:r>
              <a:rPr lang="en-GB" sz="3200" dirty="0"/>
              <a:t>73% said that the number of staff needed to do the work was worse since the restructure.</a:t>
            </a:r>
          </a:p>
          <a:p>
            <a:endParaRPr lang="en-GB" sz="2800" dirty="0"/>
          </a:p>
        </p:txBody>
      </p:sp>
      <p:sp>
        <p:nvSpPr>
          <p:cNvPr id="3" name="TextBox 2"/>
          <p:cNvSpPr txBox="1"/>
          <p:nvPr/>
        </p:nvSpPr>
        <p:spPr>
          <a:xfrm>
            <a:off x="7505394" y="3482788"/>
            <a:ext cx="4666129" cy="1938992"/>
          </a:xfrm>
          <a:prstGeom prst="rect">
            <a:avLst/>
          </a:prstGeom>
          <a:noFill/>
        </p:spPr>
        <p:txBody>
          <a:bodyPr wrap="square" rtlCol="0">
            <a:spAutoFit/>
          </a:bodyPr>
          <a:lstStyle/>
          <a:p>
            <a:r>
              <a:rPr lang="en-GB" sz="2400" b="1" dirty="0"/>
              <a:t>UNISON is concerned about the gradual erosion of support staff in our schools. These staff provide much needed support to the most vulnerable children.</a:t>
            </a:r>
          </a:p>
        </p:txBody>
      </p:sp>
    </p:spTree>
    <p:extLst>
      <p:ext uri="{BB962C8B-B14F-4D97-AF65-F5344CB8AC3E}">
        <p14:creationId xmlns:p14="http://schemas.microsoft.com/office/powerpoint/2010/main" val="25255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6" y="230656"/>
            <a:ext cx="9758082" cy="1181286"/>
          </a:xfrm>
        </p:spPr>
        <p:txBody>
          <a:bodyPr>
            <a:normAutofit/>
          </a:bodyPr>
          <a:lstStyle/>
          <a:p>
            <a:r>
              <a:rPr lang="en-GB" sz="2800" b="1" dirty="0">
                <a:latin typeface="+mn-lt"/>
              </a:rPr>
              <a:t>As a result of the restructure, has the number of staff needed to carry out the work in your school improved or got worse?</a:t>
            </a:r>
          </a:p>
        </p:txBody>
      </p:sp>
      <p:sp>
        <p:nvSpPr>
          <p:cNvPr id="4" name="TextBox 3"/>
          <p:cNvSpPr txBox="1"/>
          <p:nvPr/>
        </p:nvSpPr>
        <p:spPr>
          <a:xfrm>
            <a:off x="179296" y="1411942"/>
            <a:ext cx="3603812" cy="523220"/>
          </a:xfrm>
          <a:prstGeom prst="rect">
            <a:avLst/>
          </a:prstGeom>
          <a:noFill/>
        </p:spPr>
        <p:txBody>
          <a:bodyPr wrap="square" rtlCol="0">
            <a:spAutoFit/>
          </a:bodyPr>
          <a:lstStyle/>
          <a:p>
            <a:r>
              <a:rPr lang="en-GB" sz="2800" dirty="0"/>
              <a:t>One </a:t>
            </a:r>
            <a:r>
              <a:rPr lang="en-GB" sz="2800" dirty="0" err="1"/>
              <a:t>Headteacher</a:t>
            </a:r>
            <a:r>
              <a:rPr lang="en-GB" sz="2800" dirty="0"/>
              <a:t> said:</a:t>
            </a:r>
          </a:p>
        </p:txBody>
      </p:sp>
      <p:sp>
        <p:nvSpPr>
          <p:cNvPr id="5" name="Speech Bubble: Oval 4"/>
          <p:cNvSpPr/>
          <p:nvPr/>
        </p:nvSpPr>
        <p:spPr>
          <a:xfrm>
            <a:off x="179296" y="1734672"/>
            <a:ext cx="11734799" cy="4131982"/>
          </a:xfrm>
          <a:prstGeom prst="wedgeEllipseCallout">
            <a:avLst>
              <a:gd name="adj1" fmla="val -35844"/>
              <a:gd name="adj2" fmla="val 51435"/>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GB" sz="4800" i="1" dirty="0">
                <a:solidFill>
                  <a:prstClr val="white"/>
                </a:solidFill>
              </a:rPr>
              <a:t>“Everyone is stretched to the limits. In a school of social deprivation we are unable to offer the support to children and their families of previous years.”</a:t>
            </a:r>
          </a:p>
        </p:txBody>
      </p:sp>
    </p:spTree>
    <p:extLst>
      <p:ext uri="{BB962C8B-B14F-4D97-AF65-F5344CB8AC3E}">
        <p14:creationId xmlns:p14="http://schemas.microsoft.com/office/powerpoint/2010/main" val="3515334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24" y="174812"/>
            <a:ext cx="10515600" cy="574582"/>
          </a:xfrm>
        </p:spPr>
        <p:txBody>
          <a:bodyPr>
            <a:normAutofit fontScale="90000"/>
          </a:bodyPr>
          <a:lstStyle/>
          <a:p>
            <a:r>
              <a:rPr lang="en-GB" sz="3200" b="1" dirty="0"/>
              <a:t>As a result of the restructure, has the number of staff needed to carry out the work in your school improved or got worse?</a:t>
            </a:r>
          </a:p>
        </p:txBody>
      </p:sp>
      <p:sp>
        <p:nvSpPr>
          <p:cNvPr id="7" name="Speech Bubble: Oval 6"/>
          <p:cNvSpPr/>
          <p:nvPr/>
        </p:nvSpPr>
        <p:spPr>
          <a:xfrm>
            <a:off x="5499024" y="870417"/>
            <a:ext cx="5853953" cy="2988889"/>
          </a:xfrm>
          <a:prstGeom prst="wedgeEllipseCallout">
            <a:avLst>
              <a:gd name="adj1" fmla="val -52246"/>
              <a:gd name="adj2" fmla="val 77444"/>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i="1" dirty="0">
                <a:solidFill>
                  <a:schemeClr val="tx1"/>
                </a:solidFill>
              </a:rPr>
              <a:t>“Staff feel that the quality of work they do has dropped as you don't have the time to do the job properly. You just rush-rush-rush”</a:t>
            </a:r>
          </a:p>
        </p:txBody>
      </p:sp>
      <p:sp>
        <p:nvSpPr>
          <p:cNvPr id="8" name="Speech Bubble: Oval 7"/>
          <p:cNvSpPr/>
          <p:nvPr/>
        </p:nvSpPr>
        <p:spPr>
          <a:xfrm>
            <a:off x="7404938" y="3859306"/>
            <a:ext cx="4787062" cy="2524405"/>
          </a:xfrm>
          <a:prstGeom prst="wedgeEllipseCallout">
            <a:avLst>
              <a:gd name="adj1" fmla="val -67328"/>
              <a:gd name="adj2" fmla="val 53403"/>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i="1" dirty="0">
                <a:solidFill>
                  <a:schemeClr val="tx1"/>
                </a:solidFill>
              </a:rPr>
              <a:t>“The work is still there, but it does not get done in a timely manner or sometimes at all”</a:t>
            </a:r>
          </a:p>
        </p:txBody>
      </p:sp>
      <p:sp>
        <p:nvSpPr>
          <p:cNvPr id="9" name="Speech Bubble: Oval 8"/>
          <p:cNvSpPr/>
          <p:nvPr/>
        </p:nvSpPr>
        <p:spPr>
          <a:xfrm>
            <a:off x="51273" y="870417"/>
            <a:ext cx="5448574" cy="2504795"/>
          </a:xfrm>
          <a:prstGeom prst="wedgeEllipseCallout">
            <a:avLst>
              <a:gd name="adj1" fmla="val -50130"/>
              <a:gd name="adj2" fmla="val 66873"/>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i="1" dirty="0">
                <a:solidFill>
                  <a:schemeClr val="tx1"/>
                </a:solidFill>
              </a:rPr>
              <a:t>“Some year 11 GCSE English classes were taught by unqualified support staff last academic year.”</a:t>
            </a:r>
            <a:endParaRPr lang="en-GB" sz="2600" i="1" dirty="0">
              <a:solidFill>
                <a:schemeClr val="tx1"/>
              </a:solidFill>
            </a:endParaRPr>
          </a:p>
        </p:txBody>
      </p:sp>
      <p:sp>
        <p:nvSpPr>
          <p:cNvPr id="3" name="Speech Bubble: Oval 2"/>
          <p:cNvSpPr/>
          <p:nvPr/>
        </p:nvSpPr>
        <p:spPr>
          <a:xfrm>
            <a:off x="524435" y="3630705"/>
            <a:ext cx="4666130" cy="2753006"/>
          </a:xfrm>
          <a:prstGeom prst="wedgeEllipseCallout">
            <a:avLst>
              <a:gd name="adj1" fmla="val -58009"/>
              <a:gd name="adj2" fmla="val 39639"/>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rPr>
              <a:t>“Classes have had to become mixed year groups across Y1/2 and Y3/4 due to lack of funding”</a:t>
            </a:r>
          </a:p>
        </p:txBody>
      </p:sp>
    </p:spTree>
    <p:extLst>
      <p:ext uri="{BB962C8B-B14F-4D97-AF65-F5344CB8AC3E}">
        <p14:creationId xmlns:p14="http://schemas.microsoft.com/office/powerpoint/2010/main" val="180601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3069" y="1413479"/>
            <a:ext cx="6276703" cy="3900523"/>
          </a:xfrm>
          <a:ln>
            <a:solidFill>
              <a:schemeClr val="tx1"/>
            </a:solidFill>
          </a:ln>
        </p:spPr>
      </p:pic>
      <p:sp>
        <p:nvSpPr>
          <p:cNvPr id="3" name="TextBox 2"/>
          <p:cNvSpPr txBox="1"/>
          <p:nvPr/>
        </p:nvSpPr>
        <p:spPr>
          <a:xfrm>
            <a:off x="362857" y="261257"/>
            <a:ext cx="9608457" cy="954107"/>
          </a:xfrm>
          <a:prstGeom prst="rect">
            <a:avLst/>
          </a:prstGeom>
          <a:noFill/>
        </p:spPr>
        <p:txBody>
          <a:bodyPr wrap="square" rtlCol="0">
            <a:spAutoFit/>
          </a:bodyPr>
          <a:lstStyle/>
          <a:p>
            <a:r>
              <a:rPr lang="en-GB" sz="2800" b="1" dirty="0"/>
              <a:t>UNISON asked respondents about the impact on educational outcomes for children…</a:t>
            </a:r>
          </a:p>
        </p:txBody>
      </p:sp>
      <p:sp>
        <p:nvSpPr>
          <p:cNvPr id="7" name="TextBox 6"/>
          <p:cNvSpPr txBox="1"/>
          <p:nvPr/>
        </p:nvSpPr>
        <p:spPr>
          <a:xfrm>
            <a:off x="362857" y="1413479"/>
            <a:ext cx="5065485" cy="2677656"/>
          </a:xfrm>
          <a:prstGeom prst="rect">
            <a:avLst/>
          </a:prstGeom>
          <a:noFill/>
        </p:spPr>
        <p:txBody>
          <a:bodyPr wrap="square" rtlCol="0">
            <a:spAutoFit/>
          </a:bodyPr>
          <a:lstStyle/>
          <a:p>
            <a:pPr marL="342900" indent="-342900">
              <a:buFont typeface="Arial" panose="020B0604020202020204" pitchFamily="34" charset="0"/>
              <a:buChar char="•"/>
            </a:pPr>
            <a:r>
              <a:rPr lang="en-GB" sz="3600" dirty="0"/>
              <a:t>47% said educational outcomes in their school had got worse as a result of a restructure</a:t>
            </a:r>
          </a:p>
          <a:p>
            <a:endParaRPr lang="en-GB" sz="2400" dirty="0"/>
          </a:p>
        </p:txBody>
      </p:sp>
      <p:sp>
        <p:nvSpPr>
          <p:cNvPr id="8" name="Speech Bubble: Oval 7"/>
          <p:cNvSpPr/>
          <p:nvPr/>
        </p:nvSpPr>
        <p:spPr>
          <a:xfrm>
            <a:off x="1255485" y="3918858"/>
            <a:ext cx="3280228" cy="1901371"/>
          </a:xfrm>
          <a:prstGeom prst="wedgeEllipseCallout">
            <a:avLst>
              <a:gd name="adj1" fmla="val -41432"/>
              <a:gd name="adj2" fmla="val 62500"/>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“Much worse for children with additional needs, and worse for all our children as a result”</a:t>
            </a:r>
          </a:p>
        </p:txBody>
      </p:sp>
    </p:spTree>
    <p:extLst>
      <p:ext uri="{BB962C8B-B14F-4D97-AF65-F5344CB8AC3E}">
        <p14:creationId xmlns:p14="http://schemas.microsoft.com/office/powerpoint/2010/main" val="163293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4" y="104594"/>
            <a:ext cx="10515600" cy="574582"/>
          </a:xfrm>
        </p:spPr>
        <p:txBody>
          <a:bodyPr>
            <a:normAutofit/>
          </a:bodyPr>
          <a:lstStyle/>
          <a:p>
            <a:r>
              <a:rPr lang="en-GB" sz="2800" b="1" dirty="0"/>
              <a:t>Impact on educational outcomes…</a:t>
            </a:r>
          </a:p>
        </p:txBody>
      </p:sp>
      <p:sp>
        <p:nvSpPr>
          <p:cNvPr id="8" name="Speech Bubble: Oval 7"/>
          <p:cNvSpPr/>
          <p:nvPr/>
        </p:nvSpPr>
        <p:spPr>
          <a:xfrm>
            <a:off x="481045" y="679176"/>
            <a:ext cx="6115698" cy="2975429"/>
          </a:xfrm>
          <a:prstGeom prst="wedgeEllipseCallout">
            <a:avLst>
              <a:gd name="adj1" fmla="val -39238"/>
              <a:gd name="adj2" fmla="val 6667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t>“There not enough qualified teachers, enough resources and in general the means to provide better educational outcomes for our Children</a:t>
            </a:r>
            <a:r>
              <a:rPr lang="en-GB" sz="2800" i="1" dirty="0"/>
              <a:t>.”</a:t>
            </a:r>
            <a:endParaRPr lang="en-GB" sz="2800" i="1" dirty="0">
              <a:solidFill>
                <a:prstClr val="white"/>
              </a:solidFill>
            </a:endParaRPr>
          </a:p>
        </p:txBody>
      </p:sp>
      <p:sp>
        <p:nvSpPr>
          <p:cNvPr id="9" name="Speech Bubble: Oval 8"/>
          <p:cNvSpPr/>
          <p:nvPr/>
        </p:nvSpPr>
        <p:spPr>
          <a:xfrm>
            <a:off x="6952343" y="1001486"/>
            <a:ext cx="5151014" cy="4267199"/>
          </a:xfrm>
          <a:prstGeom prst="wedgeEllipseCallout">
            <a:avLst>
              <a:gd name="adj1" fmla="val -49280"/>
              <a:gd name="adj2" fmla="val 50276"/>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t>“Class sizes are too large, especially for lower ability pupils. Teachers are massively overworked and we are no longer able to give the support they need as there are too few of us. </a:t>
            </a:r>
            <a:endParaRPr lang="en-GB" sz="2600" i="1" dirty="0">
              <a:solidFill>
                <a:prstClr val="white"/>
              </a:solidFill>
            </a:endParaRPr>
          </a:p>
        </p:txBody>
      </p:sp>
      <p:sp>
        <p:nvSpPr>
          <p:cNvPr id="3" name="Speech Bubble: Oval 2"/>
          <p:cNvSpPr/>
          <p:nvPr/>
        </p:nvSpPr>
        <p:spPr>
          <a:xfrm>
            <a:off x="2989942" y="3824513"/>
            <a:ext cx="3251200" cy="1799771"/>
          </a:xfrm>
          <a:prstGeom prst="wedgeEllipseCallout">
            <a:avLst>
              <a:gd name="adj1" fmla="val -45724"/>
              <a:gd name="adj2" fmla="val 66877"/>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“Statement hours not being met. All SEN pupils suffering”</a:t>
            </a:r>
          </a:p>
        </p:txBody>
      </p:sp>
    </p:spTree>
    <p:extLst>
      <p:ext uri="{BB962C8B-B14F-4D97-AF65-F5344CB8AC3E}">
        <p14:creationId xmlns:p14="http://schemas.microsoft.com/office/powerpoint/2010/main" val="73887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14" y="176442"/>
            <a:ext cx="9481457" cy="1202416"/>
          </a:xfrm>
        </p:spPr>
        <p:txBody>
          <a:bodyPr>
            <a:normAutofit/>
          </a:bodyPr>
          <a:lstStyle/>
          <a:p>
            <a:r>
              <a:rPr lang="en-GB" sz="2800" b="1" dirty="0">
                <a:latin typeface="+mn-lt"/>
              </a:rPr>
              <a:t>We asked respondents whether there was an increased safeguarding risk as a result of restructure…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714" y="1378858"/>
            <a:ext cx="7082970" cy="4401560"/>
          </a:xfrm>
          <a:ln>
            <a:solidFill>
              <a:schemeClr val="tx1"/>
            </a:solidFill>
          </a:ln>
        </p:spPr>
      </p:pic>
      <p:sp>
        <p:nvSpPr>
          <p:cNvPr id="3" name="TextBox 2"/>
          <p:cNvSpPr txBox="1"/>
          <p:nvPr/>
        </p:nvSpPr>
        <p:spPr>
          <a:xfrm>
            <a:off x="7656285" y="1262743"/>
            <a:ext cx="4339772" cy="1815882"/>
          </a:xfrm>
          <a:prstGeom prst="rect">
            <a:avLst/>
          </a:prstGeom>
          <a:noFill/>
        </p:spPr>
        <p:txBody>
          <a:bodyPr wrap="square" rtlCol="0">
            <a:spAutoFit/>
          </a:bodyPr>
          <a:lstStyle/>
          <a:p>
            <a:r>
              <a:rPr lang="en-GB" sz="2800" dirty="0"/>
              <a:t>31% said they thought there was an increased risk to safeguarding as a result of restructure.</a:t>
            </a:r>
          </a:p>
        </p:txBody>
      </p:sp>
      <p:sp>
        <p:nvSpPr>
          <p:cNvPr id="5" name="TextBox 4"/>
          <p:cNvSpPr txBox="1"/>
          <p:nvPr/>
        </p:nvSpPr>
        <p:spPr>
          <a:xfrm>
            <a:off x="7881257" y="3276435"/>
            <a:ext cx="4209143" cy="2246769"/>
          </a:xfrm>
          <a:prstGeom prst="rect">
            <a:avLst/>
          </a:prstGeom>
          <a:noFill/>
        </p:spPr>
        <p:txBody>
          <a:bodyPr wrap="square" rtlCol="0">
            <a:spAutoFit/>
          </a:bodyPr>
          <a:lstStyle/>
          <a:p>
            <a:r>
              <a:rPr lang="en-GB" sz="2800" b="1" dirty="0"/>
              <a:t>Less of our members on the ground means a greater risk for children in schools. This was reflected in the responses.</a:t>
            </a:r>
          </a:p>
        </p:txBody>
      </p:sp>
    </p:spTree>
    <p:extLst>
      <p:ext uri="{BB962C8B-B14F-4D97-AF65-F5344CB8AC3E}">
        <p14:creationId xmlns:p14="http://schemas.microsoft.com/office/powerpoint/2010/main" val="334667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4" y="104594"/>
            <a:ext cx="10515600" cy="574582"/>
          </a:xfrm>
        </p:spPr>
        <p:txBody>
          <a:bodyPr>
            <a:normAutofit/>
          </a:bodyPr>
          <a:lstStyle/>
          <a:p>
            <a:r>
              <a:rPr lang="en-GB" sz="2800" b="1" dirty="0"/>
              <a:t>Impact on safeguarding…</a:t>
            </a:r>
          </a:p>
        </p:txBody>
      </p:sp>
      <p:sp>
        <p:nvSpPr>
          <p:cNvPr id="8" name="Speech Bubble: Oval 7"/>
          <p:cNvSpPr/>
          <p:nvPr/>
        </p:nvSpPr>
        <p:spPr>
          <a:xfrm>
            <a:off x="5172529" y="290372"/>
            <a:ext cx="4584699" cy="1926771"/>
          </a:xfrm>
          <a:prstGeom prst="wedgeEllipseCallout">
            <a:avLst>
              <a:gd name="adj1" fmla="val -39238"/>
              <a:gd name="adj2" fmla="val 66672"/>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solidFill>
                  <a:schemeClr val="tx1"/>
                </a:solidFill>
              </a:rPr>
              <a:t>“At lunchtimes there are insufficient staff to cope with the volume of children.”</a:t>
            </a:r>
          </a:p>
        </p:txBody>
      </p:sp>
      <p:sp>
        <p:nvSpPr>
          <p:cNvPr id="9" name="Speech Bubble: Oval 8"/>
          <p:cNvSpPr/>
          <p:nvPr/>
        </p:nvSpPr>
        <p:spPr>
          <a:xfrm>
            <a:off x="7349930" y="2144406"/>
            <a:ext cx="4869543" cy="3962399"/>
          </a:xfrm>
          <a:prstGeom prst="wedgeEllipseCallout">
            <a:avLst>
              <a:gd name="adj1" fmla="val -49280"/>
              <a:gd name="adj2" fmla="val 50276"/>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solidFill>
                  <a:schemeClr val="tx1"/>
                </a:solidFill>
              </a:rPr>
              <a:t>“There is little understanding or allowances made for the fact that we have high numbers if very young children and therefore need to maintain high ratios to maintain safety”</a:t>
            </a:r>
          </a:p>
        </p:txBody>
      </p:sp>
      <p:sp>
        <p:nvSpPr>
          <p:cNvPr id="3" name="Speech Bubble: Oval 2"/>
          <p:cNvSpPr/>
          <p:nvPr/>
        </p:nvSpPr>
        <p:spPr>
          <a:xfrm>
            <a:off x="2256972" y="4248976"/>
            <a:ext cx="5065485" cy="1857829"/>
          </a:xfrm>
          <a:prstGeom prst="wedgeEllipseCallout">
            <a:avLst>
              <a:gd name="adj1" fmla="val -45724"/>
              <a:gd name="adj2" fmla="val 66877"/>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“Less staff means fewer people are looking out for the vulnerable students.”</a:t>
            </a:r>
          </a:p>
        </p:txBody>
      </p:sp>
      <p:sp>
        <p:nvSpPr>
          <p:cNvPr id="4" name="Speech Bubble: Oval 3"/>
          <p:cNvSpPr/>
          <p:nvPr/>
        </p:nvSpPr>
        <p:spPr>
          <a:xfrm>
            <a:off x="156029" y="679176"/>
            <a:ext cx="5065485" cy="3644226"/>
          </a:xfrm>
          <a:prstGeom prst="wedgeEllipseCallout">
            <a:avLst>
              <a:gd name="adj1" fmla="val -35882"/>
              <a:gd name="adj2" fmla="val 64809"/>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i="1" dirty="0">
                <a:solidFill>
                  <a:schemeClr val="tx1"/>
                </a:solidFill>
              </a:rPr>
              <a:t>“If support staff are used instead of a permanent teacher giving a stable environment for learning, then safeguarding issues can be overlooked.” </a:t>
            </a:r>
          </a:p>
        </p:txBody>
      </p:sp>
    </p:spTree>
    <p:extLst>
      <p:ext uri="{BB962C8B-B14F-4D97-AF65-F5344CB8AC3E}">
        <p14:creationId xmlns:p14="http://schemas.microsoft.com/office/powerpoint/2010/main" val="84108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2" y="5532437"/>
            <a:ext cx="10515600" cy="1325563"/>
          </a:xfrm>
        </p:spPr>
        <p:txBody>
          <a:bodyPr>
            <a:normAutofit/>
          </a:bodyPr>
          <a:lstStyle/>
          <a:p>
            <a:r>
              <a:rPr lang="en-GB" b="1" dirty="0"/>
              <a:t/>
            </a:r>
            <a:br>
              <a:rPr lang="en-GB" b="1"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9699" y="1398801"/>
            <a:ext cx="7024437" cy="4365185"/>
          </a:xfrm>
          <a:ln>
            <a:solidFill>
              <a:schemeClr val="tx1"/>
            </a:solidFill>
          </a:ln>
        </p:spPr>
      </p:pic>
      <p:sp>
        <p:nvSpPr>
          <p:cNvPr id="3" name="TextBox 2"/>
          <p:cNvSpPr txBox="1"/>
          <p:nvPr/>
        </p:nvSpPr>
        <p:spPr>
          <a:xfrm>
            <a:off x="130629" y="212271"/>
            <a:ext cx="9911442" cy="954107"/>
          </a:xfrm>
          <a:prstGeom prst="rect">
            <a:avLst/>
          </a:prstGeom>
          <a:noFill/>
        </p:spPr>
        <p:txBody>
          <a:bodyPr wrap="square" rtlCol="0">
            <a:spAutoFit/>
          </a:bodyPr>
          <a:lstStyle/>
          <a:p>
            <a:r>
              <a:rPr lang="en-GB" sz="2800" b="1" dirty="0"/>
              <a:t>We asked respondents what they thought the impact of the restructure was on SEN provision…</a:t>
            </a:r>
          </a:p>
        </p:txBody>
      </p:sp>
      <p:sp>
        <p:nvSpPr>
          <p:cNvPr id="5" name="TextBox 4"/>
          <p:cNvSpPr txBox="1"/>
          <p:nvPr/>
        </p:nvSpPr>
        <p:spPr>
          <a:xfrm>
            <a:off x="130629" y="1398801"/>
            <a:ext cx="4425042" cy="2616101"/>
          </a:xfrm>
          <a:prstGeom prst="rect">
            <a:avLst/>
          </a:prstGeom>
          <a:noFill/>
        </p:spPr>
        <p:txBody>
          <a:bodyPr wrap="square" rtlCol="0">
            <a:spAutoFit/>
          </a:bodyPr>
          <a:lstStyle/>
          <a:p>
            <a:pPr marL="342900" indent="-342900">
              <a:buFont typeface="Arial" panose="020B0604020202020204" pitchFamily="34" charset="0"/>
              <a:buChar char="•"/>
            </a:pPr>
            <a:r>
              <a:rPr lang="en-GB" sz="2800" dirty="0"/>
              <a:t>65% say special educational needs (SEN) provision has got worse as a result of restructure in their school</a:t>
            </a:r>
          </a:p>
          <a:p>
            <a:endParaRPr lang="en-GB" sz="2400" dirty="0"/>
          </a:p>
        </p:txBody>
      </p:sp>
      <p:sp>
        <p:nvSpPr>
          <p:cNvPr id="6" name="TextBox 5"/>
          <p:cNvSpPr txBox="1"/>
          <p:nvPr/>
        </p:nvSpPr>
        <p:spPr>
          <a:xfrm>
            <a:off x="310357" y="3798931"/>
            <a:ext cx="4539342" cy="1815882"/>
          </a:xfrm>
          <a:prstGeom prst="rect">
            <a:avLst/>
          </a:prstGeom>
          <a:noFill/>
        </p:spPr>
        <p:txBody>
          <a:bodyPr wrap="square" rtlCol="0">
            <a:spAutoFit/>
          </a:bodyPr>
          <a:lstStyle/>
          <a:p>
            <a:r>
              <a:rPr lang="en-GB" sz="2800" b="1" dirty="0"/>
              <a:t>This is a shocking statistic. The most vulnerable are those most likely to suffer as a result of cut-backs.</a:t>
            </a:r>
          </a:p>
        </p:txBody>
      </p:sp>
    </p:spTree>
    <p:extLst>
      <p:ext uri="{BB962C8B-B14F-4D97-AF65-F5344CB8AC3E}">
        <p14:creationId xmlns:p14="http://schemas.microsoft.com/office/powerpoint/2010/main" val="2296117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4" y="104594"/>
            <a:ext cx="10515600" cy="574582"/>
          </a:xfrm>
        </p:spPr>
        <p:txBody>
          <a:bodyPr>
            <a:normAutofit/>
          </a:bodyPr>
          <a:lstStyle/>
          <a:p>
            <a:r>
              <a:rPr lang="en-GB" sz="2800" b="1" dirty="0"/>
              <a:t>Impact on SEN…</a:t>
            </a:r>
          </a:p>
        </p:txBody>
      </p:sp>
      <p:sp>
        <p:nvSpPr>
          <p:cNvPr id="8" name="Speech Bubble: Oval 7"/>
          <p:cNvSpPr/>
          <p:nvPr/>
        </p:nvSpPr>
        <p:spPr>
          <a:xfrm>
            <a:off x="5043067" y="104594"/>
            <a:ext cx="3023247" cy="2955974"/>
          </a:xfrm>
          <a:prstGeom prst="wedgeEllipseCallout">
            <a:avLst>
              <a:gd name="adj1" fmla="val -57061"/>
              <a:gd name="adj2" fmla="val 6888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t>“Dedicated SEN HLTA now not being used for her specialism.”</a:t>
            </a:r>
            <a:endParaRPr lang="en-GB" sz="2600" i="1" dirty="0">
              <a:solidFill>
                <a:schemeClr val="tx1"/>
              </a:solidFill>
            </a:endParaRPr>
          </a:p>
        </p:txBody>
      </p:sp>
      <p:sp>
        <p:nvSpPr>
          <p:cNvPr id="9" name="Speech Bubble: Oval 8"/>
          <p:cNvSpPr/>
          <p:nvPr/>
        </p:nvSpPr>
        <p:spPr>
          <a:xfrm>
            <a:off x="7349931" y="2144406"/>
            <a:ext cx="4651570" cy="3962399"/>
          </a:xfrm>
          <a:prstGeom prst="wedgeEllipseCallout">
            <a:avLst>
              <a:gd name="adj1" fmla="val -49280"/>
              <a:gd name="adj2" fmla="val 50276"/>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solidFill>
                  <a:schemeClr val="bg1"/>
                </a:solidFill>
              </a:rPr>
              <a:t>“There are now less staff to support children with additional needs. This has an impact on all the children we work with, not just those with additional needs.”</a:t>
            </a:r>
          </a:p>
        </p:txBody>
      </p:sp>
      <p:sp>
        <p:nvSpPr>
          <p:cNvPr id="3" name="Speech Bubble: Oval 2"/>
          <p:cNvSpPr/>
          <p:nvPr/>
        </p:nvSpPr>
        <p:spPr>
          <a:xfrm>
            <a:off x="2137229" y="4125605"/>
            <a:ext cx="5065485" cy="1857829"/>
          </a:xfrm>
          <a:prstGeom prst="wedgeEllipseCallout">
            <a:avLst>
              <a:gd name="adj1" fmla="val -45724"/>
              <a:gd name="adj2" fmla="val 66877"/>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t>“When I started in 2007 there were over 10 LSAs now there are 6 of whom 2 are full time.”</a:t>
            </a:r>
            <a:endParaRPr lang="en-GB" sz="2400" i="1" dirty="0">
              <a:solidFill>
                <a:schemeClr val="tx1"/>
              </a:solidFill>
            </a:endParaRPr>
          </a:p>
        </p:txBody>
      </p:sp>
      <p:sp>
        <p:nvSpPr>
          <p:cNvPr id="4" name="Speech Bubble: Oval 3"/>
          <p:cNvSpPr/>
          <p:nvPr/>
        </p:nvSpPr>
        <p:spPr>
          <a:xfrm>
            <a:off x="359747" y="778921"/>
            <a:ext cx="4310225" cy="3370310"/>
          </a:xfrm>
          <a:prstGeom prst="wedgeEllipseCallout">
            <a:avLst>
              <a:gd name="adj1" fmla="val -35882"/>
              <a:gd name="adj2" fmla="val 64809"/>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i="1" dirty="0"/>
              <a:t>“Some days we can now only cover statemented students, and assistant presence in smaller classes has also dropped.”</a:t>
            </a:r>
            <a:endParaRPr lang="en-GB" sz="2600" i="1" dirty="0">
              <a:solidFill>
                <a:schemeClr val="bg1"/>
              </a:solidFill>
            </a:endParaRPr>
          </a:p>
        </p:txBody>
      </p:sp>
    </p:spTree>
    <p:extLst>
      <p:ext uri="{BB962C8B-B14F-4D97-AF65-F5344CB8AC3E}">
        <p14:creationId xmlns:p14="http://schemas.microsoft.com/office/powerpoint/2010/main" val="185795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 y="1231447"/>
            <a:ext cx="5262154" cy="4248605"/>
          </a:xfrm>
        </p:spPr>
        <p:txBody>
          <a:bodyPr>
            <a:normAutofit fontScale="92500" lnSpcReduction="10000"/>
          </a:bodyPr>
          <a:lstStyle/>
          <a:p>
            <a:pPr>
              <a:spcBef>
                <a:spcPts val="1200"/>
              </a:spcBef>
            </a:pPr>
            <a:r>
              <a:rPr lang="en-GB" dirty="0"/>
              <a:t>There were over 500 responses to the survey</a:t>
            </a:r>
          </a:p>
          <a:p>
            <a:pPr>
              <a:spcBef>
                <a:spcPts val="1200"/>
              </a:spcBef>
            </a:pPr>
            <a:r>
              <a:rPr lang="en-GB" dirty="0"/>
              <a:t>45% respondents have been through a restructure with a further 38% unsure</a:t>
            </a:r>
          </a:p>
          <a:p>
            <a:pPr>
              <a:spcBef>
                <a:spcPts val="1200"/>
              </a:spcBef>
            </a:pPr>
            <a:r>
              <a:rPr lang="en-GB" dirty="0"/>
              <a:t>Almost half, 46.8%, said the restructure had taken place in the last year against 28% in the previous year.</a:t>
            </a:r>
            <a:br>
              <a:rPr lang="en-GB" dirty="0"/>
            </a:br>
            <a:r>
              <a:rPr lang="en-GB" dirty="0"/>
              <a:t/>
            </a:r>
            <a:br>
              <a:rPr lang="en-GB" dirty="0"/>
            </a:br>
            <a:r>
              <a:rPr lang="en-GB" b="1" dirty="0"/>
              <a:t>This suggests an increasing rate.</a:t>
            </a:r>
          </a:p>
          <a:p>
            <a:pPr marL="0" indent="0">
              <a:buNone/>
            </a:pP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19" y="1231447"/>
            <a:ext cx="6636842" cy="4124323"/>
          </a:xfrm>
          <a:prstGeom prst="rect">
            <a:avLst/>
          </a:prstGeom>
          <a:ln>
            <a:solidFill>
              <a:schemeClr val="tx1"/>
            </a:solidFill>
          </a:ln>
        </p:spPr>
      </p:pic>
      <p:sp>
        <p:nvSpPr>
          <p:cNvPr id="2" name="TextBox 1"/>
          <p:cNvSpPr txBox="1"/>
          <p:nvPr/>
        </p:nvSpPr>
        <p:spPr>
          <a:xfrm>
            <a:off x="211183" y="260196"/>
            <a:ext cx="9834154" cy="553998"/>
          </a:xfrm>
          <a:prstGeom prst="rect">
            <a:avLst/>
          </a:prstGeom>
          <a:noFill/>
        </p:spPr>
        <p:txBody>
          <a:bodyPr wrap="square" rtlCol="0">
            <a:spAutoFit/>
          </a:bodyPr>
          <a:lstStyle/>
          <a:p>
            <a:r>
              <a:rPr lang="en-GB" sz="3000" b="1" dirty="0"/>
              <a:t>Responses and indication of an increasing rate of restructure</a:t>
            </a:r>
          </a:p>
        </p:txBody>
      </p:sp>
    </p:spTree>
    <p:extLst>
      <p:ext uri="{BB962C8B-B14F-4D97-AF65-F5344CB8AC3E}">
        <p14:creationId xmlns:p14="http://schemas.microsoft.com/office/powerpoint/2010/main" val="218007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6" y="230656"/>
            <a:ext cx="9758082" cy="1181286"/>
          </a:xfrm>
        </p:spPr>
        <p:txBody>
          <a:bodyPr>
            <a:normAutofit/>
          </a:bodyPr>
          <a:lstStyle/>
          <a:p>
            <a:r>
              <a:rPr lang="en-GB" sz="2800" b="1" dirty="0">
                <a:latin typeface="+mn-lt"/>
              </a:rPr>
              <a:t>As a result of the restructure has Special Educational Needs (SEN) provision got better or worse, in your view?</a:t>
            </a:r>
          </a:p>
        </p:txBody>
      </p:sp>
      <p:sp>
        <p:nvSpPr>
          <p:cNvPr id="4" name="TextBox 3"/>
          <p:cNvSpPr txBox="1"/>
          <p:nvPr/>
        </p:nvSpPr>
        <p:spPr>
          <a:xfrm>
            <a:off x="179296" y="1411942"/>
            <a:ext cx="3603812" cy="523220"/>
          </a:xfrm>
          <a:prstGeom prst="rect">
            <a:avLst/>
          </a:prstGeom>
          <a:noFill/>
        </p:spPr>
        <p:txBody>
          <a:bodyPr wrap="square" rtlCol="0">
            <a:spAutoFit/>
          </a:bodyPr>
          <a:lstStyle/>
          <a:p>
            <a:r>
              <a:rPr lang="en-GB" sz="2800" dirty="0"/>
              <a:t>One </a:t>
            </a:r>
            <a:r>
              <a:rPr lang="en-GB" sz="2800" dirty="0" err="1"/>
              <a:t>Headteacher</a:t>
            </a:r>
            <a:r>
              <a:rPr lang="en-GB" sz="2800" dirty="0"/>
              <a:t> said:</a:t>
            </a:r>
          </a:p>
        </p:txBody>
      </p:sp>
      <p:sp>
        <p:nvSpPr>
          <p:cNvPr id="5" name="Speech Bubble: Oval 4"/>
          <p:cNvSpPr/>
          <p:nvPr/>
        </p:nvSpPr>
        <p:spPr>
          <a:xfrm>
            <a:off x="179296" y="1734672"/>
            <a:ext cx="11734799" cy="4131982"/>
          </a:xfrm>
          <a:prstGeom prst="wedgeEllipseCallout">
            <a:avLst>
              <a:gd name="adj1" fmla="val -35844"/>
              <a:gd name="adj2" fmla="val 51435"/>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i="1" dirty="0">
                <a:solidFill>
                  <a:schemeClr val="bg1"/>
                </a:solidFill>
              </a:rPr>
              <a:t>“We have had to significantly reduce our intervention support, our numbers counts teacher is back in class and our high need children are receiving fewer hours support.”</a:t>
            </a:r>
          </a:p>
        </p:txBody>
      </p:sp>
    </p:spTree>
    <p:extLst>
      <p:ext uri="{BB962C8B-B14F-4D97-AF65-F5344CB8AC3E}">
        <p14:creationId xmlns:p14="http://schemas.microsoft.com/office/powerpoint/2010/main" val="3541993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9" y="5949496"/>
            <a:ext cx="10515600" cy="1325563"/>
          </a:xfrm>
        </p:spPr>
        <p:txBody>
          <a:bodyPr>
            <a:normAutofit/>
          </a:bodyPr>
          <a:lstStyle/>
          <a:p>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329" y="1370765"/>
            <a:ext cx="6983185" cy="4339551"/>
          </a:xfrm>
          <a:ln>
            <a:solidFill>
              <a:schemeClr val="tx1"/>
            </a:solidFill>
          </a:ln>
        </p:spPr>
      </p:pic>
      <p:sp>
        <p:nvSpPr>
          <p:cNvPr id="3" name="TextBox 2"/>
          <p:cNvSpPr txBox="1"/>
          <p:nvPr/>
        </p:nvSpPr>
        <p:spPr>
          <a:xfrm>
            <a:off x="397329" y="297068"/>
            <a:ext cx="9873342" cy="954107"/>
          </a:xfrm>
          <a:prstGeom prst="rect">
            <a:avLst/>
          </a:prstGeom>
          <a:noFill/>
        </p:spPr>
        <p:txBody>
          <a:bodyPr wrap="square" rtlCol="0">
            <a:spAutoFit/>
          </a:bodyPr>
          <a:lstStyle/>
          <a:p>
            <a:r>
              <a:rPr lang="en-GB" sz="2800" b="1" dirty="0"/>
              <a:t>We asked respondents to comment on the perceived risk to the health and safety of staff and children, as a result of restructure...</a:t>
            </a:r>
          </a:p>
        </p:txBody>
      </p:sp>
      <p:sp>
        <p:nvSpPr>
          <p:cNvPr id="5" name="TextBox 4"/>
          <p:cNvSpPr txBox="1"/>
          <p:nvPr/>
        </p:nvSpPr>
        <p:spPr>
          <a:xfrm>
            <a:off x="7609114" y="1370765"/>
            <a:ext cx="4441372" cy="1815882"/>
          </a:xfrm>
          <a:prstGeom prst="rect">
            <a:avLst/>
          </a:prstGeom>
          <a:noFill/>
        </p:spPr>
        <p:txBody>
          <a:bodyPr wrap="square" rtlCol="0">
            <a:spAutoFit/>
          </a:bodyPr>
          <a:lstStyle/>
          <a:p>
            <a:pPr marL="285750" indent="-285750">
              <a:buFont typeface="Arial" panose="020B0604020202020204" pitchFamily="34" charset="0"/>
              <a:buChar char="•"/>
            </a:pPr>
            <a:r>
              <a:rPr lang="en-GB" sz="2800" dirty="0"/>
              <a:t>51% say there is now a greater risk to the Health and Safety of staff, children and other stakeholders</a:t>
            </a:r>
          </a:p>
        </p:txBody>
      </p:sp>
      <p:sp>
        <p:nvSpPr>
          <p:cNvPr id="6" name="TextBox 5"/>
          <p:cNvSpPr txBox="1"/>
          <p:nvPr/>
        </p:nvSpPr>
        <p:spPr>
          <a:xfrm>
            <a:off x="7609114" y="3425827"/>
            <a:ext cx="4441372" cy="1815882"/>
          </a:xfrm>
          <a:prstGeom prst="rect">
            <a:avLst/>
          </a:prstGeom>
          <a:noFill/>
        </p:spPr>
        <p:txBody>
          <a:bodyPr wrap="square" rtlCol="0">
            <a:spAutoFit/>
          </a:bodyPr>
          <a:lstStyle/>
          <a:p>
            <a:r>
              <a:rPr lang="en-GB" sz="2800" b="1" dirty="0"/>
              <a:t>Taken together with cuts to equipment, heating </a:t>
            </a:r>
            <a:r>
              <a:rPr lang="en-GB" sz="2800" b="1" dirty="0" err="1"/>
              <a:t>etc</a:t>
            </a:r>
            <a:r>
              <a:rPr lang="en-GB" sz="2800" b="1" dirty="0"/>
              <a:t>, UNISON will press for more robust risk assessment.</a:t>
            </a:r>
          </a:p>
        </p:txBody>
      </p:sp>
    </p:spTree>
    <p:extLst>
      <p:ext uri="{BB962C8B-B14F-4D97-AF65-F5344CB8AC3E}">
        <p14:creationId xmlns:p14="http://schemas.microsoft.com/office/powerpoint/2010/main" val="414390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6" y="230656"/>
            <a:ext cx="9758082" cy="1181286"/>
          </a:xfrm>
        </p:spPr>
        <p:txBody>
          <a:bodyPr>
            <a:noAutofit/>
          </a:bodyPr>
          <a:lstStyle/>
          <a:p>
            <a:r>
              <a:rPr lang="en-GB" sz="2800" b="1" dirty="0">
                <a:latin typeface="+mn-lt"/>
              </a:rPr>
              <a:t>We asked respondents to comment on the perceived risk to the health and safety of staff and children, as a result of restructure...</a:t>
            </a:r>
          </a:p>
        </p:txBody>
      </p:sp>
      <p:sp>
        <p:nvSpPr>
          <p:cNvPr id="4" name="TextBox 3"/>
          <p:cNvSpPr txBox="1"/>
          <p:nvPr/>
        </p:nvSpPr>
        <p:spPr>
          <a:xfrm>
            <a:off x="179296" y="1411942"/>
            <a:ext cx="3603812" cy="523220"/>
          </a:xfrm>
          <a:prstGeom prst="rect">
            <a:avLst/>
          </a:prstGeom>
          <a:noFill/>
        </p:spPr>
        <p:txBody>
          <a:bodyPr wrap="square" rtlCol="0">
            <a:spAutoFit/>
          </a:bodyPr>
          <a:lstStyle/>
          <a:p>
            <a:r>
              <a:rPr lang="en-GB" sz="2800" dirty="0"/>
              <a:t>One Parent said:</a:t>
            </a:r>
          </a:p>
        </p:txBody>
      </p:sp>
      <p:sp>
        <p:nvSpPr>
          <p:cNvPr id="5" name="Speech Bubble: Oval 4"/>
          <p:cNvSpPr/>
          <p:nvPr/>
        </p:nvSpPr>
        <p:spPr>
          <a:xfrm>
            <a:off x="767124" y="1673552"/>
            <a:ext cx="11005775" cy="3376171"/>
          </a:xfrm>
          <a:prstGeom prst="wedgeEllipseCallout">
            <a:avLst>
              <a:gd name="adj1" fmla="val -35844"/>
              <a:gd name="adj2" fmla="val 51435"/>
            </a:avLst>
          </a:prstGeom>
          <a:solidFill>
            <a:srgbClr val="7AC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i="1" dirty="0">
                <a:solidFill>
                  <a:schemeClr val="tx1"/>
                </a:solidFill>
              </a:rPr>
              <a:t>“There are always going to be increased Health and Safety risks for everyone involved, when class sizes are forced to increase.”</a:t>
            </a:r>
          </a:p>
        </p:txBody>
      </p:sp>
    </p:spTree>
    <p:extLst>
      <p:ext uri="{BB962C8B-B14F-4D97-AF65-F5344CB8AC3E}">
        <p14:creationId xmlns:p14="http://schemas.microsoft.com/office/powerpoint/2010/main" val="244353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4" y="104594"/>
            <a:ext cx="10515600" cy="574582"/>
          </a:xfrm>
        </p:spPr>
        <p:txBody>
          <a:bodyPr>
            <a:normAutofit/>
          </a:bodyPr>
          <a:lstStyle/>
          <a:p>
            <a:r>
              <a:rPr lang="en-GB" sz="2800" b="1" dirty="0"/>
              <a:t>Impact on Health and Safety…</a:t>
            </a:r>
          </a:p>
        </p:txBody>
      </p:sp>
      <p:sp>
        <p:nvSpPr>
          <p:cNvPr id="8" name="Speech Bubble: Oval 7"/>
          <p:cNvSpPr/>
          <p:nvPr/>
        </p:nvSpPr>
        <p:spPr>
          <a:xfrm>
            <a:off x="1507607" y="679176"/>
            <a:ext cx="4525476" cy="2393677"/>
          </a:xfrm>
          <a:prstGeom prst="wedgeEllipseCallout">
            <a:avLst>
              <a:gd name="adj1" fmla="val -57061"/>
              <a:gd name="adj2" fmla="val 6888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t>“Hopefully high standards will remain but it is hard work. Stress will lead to sickness”</a:t>
            </a:r>
            <a:endParaRPr lang="en-GB" sz="2600" i="1" dirty="0">
              <a:solidFill>
                <a:schemeClr val="tx1"/>
              </a:solidFill>
            </a:endParaRPr>
          </a:p>
        </p:txBody>
      </p:sp>
      <p:sp>
        <p:nvSpPr>
          <p:cNvPr id="9" name="Speech Bubble: Oval 8"/>
          <p:cNvSpPr/>
          <p:nvPr/>
        </p:nvSpPr>
        <p:spPr>
          <a:xfrm>
            <a:off x="6517173" y="1094525"/>
            <a:ext cx="5174084" cy="3363175"/>
          </a:xfrm>
          <a:prstGeom prst="wedgeEllipseCallout">
            <a:avLst>
              <a:gd name="adj1" fmla="val -52751"/>
              <a:gd name="adj2" fmla="val 4202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600" i="1" dirty="0">
                <a:solidFill>
                  <a:prstClr val="white"/>
                </a:solidFill>
              </a:rPr>
              <a:t>“In certain subjects the numbers are too high, especially in more difficult classes, which make practical components more of a risk”</a:t>
            </a:r>
          </a:p>
        </p:txBody>
      </p:sp>
      <p:sp>
        <p:nvSpPr>
          <p:cNvPr id="3" name="Speech Bubble: Oval 2"/>
          <p:cNvSpPr/>
          <p:nvPr/>
        </p:nvSpPr>
        <p:spPr>
          <a:xfrm>
            <a:off x="708155" y="3576979"/>
            <a:ext cx="5324928" cy="1857829"/>
          </a:xfrm>
          <a:prstGeom prst="wedgeEllipseCallout">
            <a:avLst>
              <a:gd name="adj1" fmla="val -45724"/>
              <a:gd name="adj2" fmla="val 66877"/>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i="1" dirty="0"/>
              <a:t>“Stressed and overworked staff increases the risk of mistakes being made.”</a:t>
            </a:r>
            <a:endParaRPr lang="en-GB" sz="2600" i="1" dirty="0">
              <a:solidFill>
                <a:schemeClr val="tx1"/>
              </a:solidFill>
            </a:endParaRPr>
          </a:p>
        </p:txBody>
      </p:sp>
    </p:spTree>
    <p:extLst>
      <p:ext uri="{BB962C8B-B14F-4D97-AF65-F5344CB8AC3E}">
        <p14:creationId xmlns:p14="http://schemas.microsoft.com/office/powerpoint/2010/main" val="190772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6671" y="751114"/>
            <a:ext cx="8735786" cy="1012372"/>
          </a:xfrm>
          <a:prstGeom prst="rect">
            <a:avLst/>
          </a:prstGeom>
          <a:noFill/>
        </p:spPr>
        <p:txBody>
          <a:bodyPr wrap="square" rtlCol="0">
            <a:spAutoFit/>
          </a:bodyPr>
          <a:lstStyle/>
          <a:p>
            <a:endParaRPr lang="en-GB" sz="3200" dirty="0"/>
          </a:p>
        </p:txBody>
      </p:sp>
      <p:sp>
        <p:nvSpPr>
          <p:cNvPr id="5" name="Speech Bubble: Rectangle with Corners Rounded 4"/>
          <p:cNvSpPr/>
          <p:nvPr/>
        </p:nvSpPr>
        <p:spPr>
          <a:xfrm>
            <a:off x="1453242" y="1257300"/>
            <a:ext cx="9192987" cy="3559628"/>
          </a:xfrm>
          <a:prstGeom prst="wedgeRoundRectCallout">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There is no doubt our school and the opportunities for our children would improve with equal government funding; fair and equitable for our school and others in our part of the country</a:t>
            </a:r>
          </a:p>
        </p:txBody>
      </p:sp>
    </p:spTree>
    <p:extLst>
      <p:ext uri="{BB962C8B-B14F-4D97-AF65-F5344CB8AC3E}">
        <p14:creationId xmlns:p14="http://schemas.microsoft.com/office/powerpoint/2010/main" val="249906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430439"/>
            <a:ext cx="10515600" cy="706030"/>
          </a:xfrm>
        </p:spPr>
        <p:txBody>
          <a:bodyPr>
            <a:normAutofit fontScale="90000"/>
          </a:bodyPr>
          <a:lstStyle/>
          <a:p>
            <a:r>
              <a:rPr lang="en-GB" dirty="0"/>
              <a:t/>
            </a:r>
            <a:br>
              <a:rPr lang="en-GB" dirty="0"/>
            </a:br>
            <a:endParaRPr lang="en-GB" dirty="0"/>
          </a:p>
        </p:txBody>
      </p:sp>
      <p:sp>
        <p:nvSpPr>
          <p:cNvPr id="3" name="TextBox 2"/>
          <p:cNvSpPr txBox="1"/>
          <p:nvPr/>
        </p:nvSpPr>
        <p:spPr>
          <a:xfrm>
            <a:off x="209006" y="1136469"/>
            <a:ext cx="5068388" cy="4064040"/>
          </a:xfrm>
          <a:prstGeom prst="rect">
            <a:avLst/>
          </a:prstGeom>
          <a:noFill/>
        </p:spPr>
        <p:txBody>
          <a:bodyPr wrap="square" rtlCol="0">
            <a:spAutoFit/>
          </a:bodyPr>
          <a:lstStyle/>
          <a:p>
            <a:endParaRPr lang="en-GB"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97413" y="1519973"/>
            <a:ext cx="7192583" cy="3541526"/>
          </a:xfrm>
          <a:ln>
            <a:solidFill>
              <a:schemeClr val="tx1"/>
            </a:solidFill>
          </a:ln>
        </p:spPr>
      </p:pic>
      <p:sp>
        <p:nvSpPr>
          <p:cNvPr id="11" name="TextBox 10"/>
          <p:cNvSpPr txBox="1"/>
          <p:nvPr/>
        </p:nvSpPr>
        <p:spPr>
          <a:xfrm>
            <a:off x="209006" y="1519973"/>
            <a:ext cx="4219303" cy="2948499"/>
          </a:xfrm>
          <a:prstGeom prst="rect">
            <a:avLst/>
          </a:prstGeom>
          <a:noFill/>
        </p:spPr>
        <p:txBody>
          <a:bodyPr wrap="square" rtlCol="0">
            <a:spAutoFit/>
          </a:bodyPr>
          <a:lstStyle/>
          <a:p>
            <a:pPr marL="342900" indent="-342900">
              <a:lnSpc>
                <a:spcPct val="80000"/>
              </a:lnSpc>
              <a:spcBef>
                <a:spcPts val="1200"/>
              </a:spcBef>
              <a:buFont typeface="Arial" panose="020B0604020202020204" pitchFamily="34" charset="0"/>
              <a:buChar char="•"/>
            </a:pPr>
            <a:r>
              <a:rPr lang="en-GB" sz="2600" dirty="0"/>
              <a:t>76% of respondents were UNISON members</a:t>
            </a:r>
          </a:p>
          <a:p>
            <a:pPr marL="342900" indent="-342900">
              <a:lnSpc>
                <a:spcPct val="80000"/>
              </a:lnSpc>
              <a:spcBef>
                <a:spcPts val="1200"/>
              </a:spcBef>
              <a:buFont typeface="Arial" panose="020B0604020202020204" pitchFamily="34" charset="0"/>
              <a:buChar char="•"/>
            </a:pPr>
            <a:r>
              <a:rPr lang="en-GB" sz="2600" dirty="0"/>
              <a:t>48% Support Staff</a:t>
            </a:r>
          </a:p>
          <a:p>
            <a:pPr marL="342900" indent="-342900">
              <a:lnSpc>
                <a:spcPct val="80000"/>
              </a:lnSpc>
              <a:spcBef>
                <a:spcPts val="1200"/>
              </a:spcBef>
              <a:buFont typeface="Arial" panose="020B0604020202020204" pitchFamily="34" charset="0"/>
              <a:buChar char="•"/>
            </a:pPr>
            <a:r>
              <a:rPr lang="en-GB" sz="2600" dirty="0"/>
              <a:t>27% Parents</a:t>
            </a:r>
          </a:p>
          <a:p>
            <a:pPr marL="342900" indent="-342900">
              <a:lnSpc>
                <a:spcPct val="80000"/>
              </a:lnSpc>
              <a:spcBef>
                <a:spcPts val="1200"/>
              </a:spcBef>
              <a:buFont typeface="Arial" panose="020B0604020202020204" pitchFamily="34" charset="0"/>
              <a:buChar char="•"/>
            </a:pPr>
            <a:r>
              <a:rPr lang="en-GB" sz="2600" dirty="0"/>
              <a:t>10% Teachers</a:t>
            </a:r>
          </a:p>
          <a:p>
            <a:pPr marL="342900" indent="-342900">
              <a:lnSpc>
                <a:spcPct val="80000"/>
              </a:lnSpc>
              <a:spcBef>
                <a:spcPts val="1200"/>
              </a:spcBef>
              <a:buFont typeface="Arial" panose="020B0604020202020204" pitchFamily="34" charset="0"/>
              <a:buChar char="•"/>
            </a:pPr>
            <a:r>
              <a:rPr lang="en-GB" sz="2600" dirty="0"/>
              <a:t>2% Heads, Governors, Business Managers</a:t>
            </a:r>
          </a:p>
        </p:txBody>
      </p:sp>
      <p:sp>
        <p:nvSpPr>
          <p:cNvPr id="12" name="TextBox 11"/>
          <p:cNvSpPr txBox="1"/>
          <p:nvPr/>
        </p:nvSpPr>
        <p:spPr>
          <a:xfrm>
            <a:off x="209006" y="260234"/>
            <a:ext cx="4924697" cy="553998"/>
          </a:xfrm>
          <a:prstGeom prst="rect">
            <a:avLst/>
          </a:prstGeom>
          <a:noFill/>
        </p:spPr>
        <p:txBody>
          <a:bodyPr wrap="square" rtlCol="0">
            <a:spAutoFit/>
          </a:bodyPr>
          <a:lstStyle/>
          <a:p>
            <a:r>
              <a:rPr lang="en-GB" sz="3000" b="1" dirty="0"/>
              <a:t>Who were the respondents?</a:t>
            </a:r>
          </a:p>
        </p:txBody>
      </p:sp>
    </p:spTree>
    <p:extLst>
      <p:ext uri="{BB962C8B-B14F-4D97-AF65-F5344CB8AC3E}">
        <p14:creationId xmlns:p14="http://schemas.microsoft.com/office/powerpoint/2010/main" val="40897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4" y="123078"/>
            <a:ext cx="9152965" cy="1033369"/>
          </a:xfrm>
        </p:spPr>
        <p:txBody>
          <a:bodyPr>
            <a:normAutofit fontScale="90000"/>
          </a:bodyPr>
          <a:lstStyle/>
          <a:p>
            <a:r>
              <a:rPr lang="en-GB" dirty="0"/>
              <a:t/>
            </a:r>
            <a:br>
              <a:rPr lang="en-GB" dirty="0"/>
            </a:br>
            <a:r>
              <a:rPr lang="en-GB" sz="3600" b="1" dirty="0">
                <a:latin typeface="+mn-lt"/>
              </a:rPr>
              <a:t>Over 80% said the restructure was financially driven</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964" y="1156447"/>
            <a:ext cx="5830565" cy="4143375"/>
          </a:xfrm>
          <a:ln>
            <a:solidFill>
              <a:schemeClr val="tx1"/>
            </a:solidFill>
          </a:ln>
        </p:spPr>
      </p:pic>
      <p:sp>
        <p:nvSpPr>
          <p:cNvPr id="3" name="TextBox 2"/>
          <p:cNvSpPr txBox="1"/>
          <p:nvPr/>
        </p:nvSpPr>
        <p:spPr>
          <a:xfrm>
            <a:off x="6804211" y="1156447"/>
            <a:ext cx="4975412" cy="4200765"/>
          </a:xfrm>
          <a:prstGeom prst="rect">
            <a:avLst/>
          </a:prstGeom>
          <a:noFill/>
        </p:spPr>
        <p:txBody>
          <a:bodyPr wrap="square" rtlCol="0">
            <a:spAutoFit/>
          </a:bodyPr>
          <a:lstStyle/>
          <a:p>
            <a:pPr marL="285750" indent="-285750">
              <a:lnSpc>
                <a:spcPct val="98000"/>
              </a:lnSpc>
              <a:spcBef>
                <a:spcPts val="1200"/>
              </a:spcBef>
              <a:buFont typeface="Arial" panose="020B0604020202020204" pitchFamily="34" charset="0"/>
              <a:buChar char="•"/>
            </a:pPr>
            <a:r>
              <a:rPr lang="en-GB" sz="2800" dirty="0"/>
              <a:t>Schools in West Sussex receive £200 per pupil less than the national average.</a:t>
            </a:r>
          </a:p>
          <a:p>
            <a:pPr marL="285750" indent="-285750">
              <a:lnSpc>
                <a:spcPct val="98000"/>
              </a:lnSpc>
              <a:spcBef>
                <a:spcPts val="1200"/>
              </a:spcBef>
              <a:buFont typeface="Arial" panose="020B0604020202020204" pitchFamily="34" charset="0"/>
              <a:buChar char="•"/>
            </a:pPr>
            <a:r>
              <a:rPr lang="en-GB" sz="2800" i="1" dirty="0"/>
              <a:t>Worth Less? </a:t>
            </a:r>
            <a:r>
              <a:rPr lang="en-GB" sz="2800" dirty="0"/>
              <a:t>campaign demanded £20m from government in transitional funding, refused.</a:t>
            </a:r>
          </a:p>
          <a:p>
            <a:pPr marL="285750" indent="-285750">
              <a:lnSpc>
                <a:spcPct val="98000"/>
              </a:lnSpc>
              <a:spcBef>
                <a:spcPts val="1200"/>
              </a:spcBef>
              <a:buFont typeface="Arial" panose="020B0604020202020204" pitchFamily="34" charset="0"/>
              <a:buChar char="•"/>
            </a:pPr>
            <a:r>
              <a:rPr lang="en-GB" sz="2800" dirty="0"/>
              <a:t>New national funding formula delayed until 2018-19</a:t>
            </a:r>
          </a:p>
        </p:txBody>
      </p:sp>
    </p:spTree>
    <p:extLst>
      <p:ext uri="{BB962C8B-B14F-4D97-AF65-F5344CB8AC3E}">
        <p14:creationId xmlns:p14="http://schemas.microsoft.com/office/powerpoint/2010/main" val="85152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430" y="255494"/>
            <a:ext cx="9471853" cy="1078123"/>
          </a:xfrm>
        </p:spPr>
        <p:txBody>
          <a:bodyPr>
            <a:normAutofit fontScale="90000"/>
          </a:bodyPr>
          <a:lstStyle/>
          <a:p>
            <a:r>
              <a:rPr lang="en-GB" sz="3100" b="1" dirty="0"/>
              <a:t/>
            </a:r>
            <a:br>
              <a:rPr lang="en-GB" sz="3100" b="1" dirty="0"/>
            </a:br>
            <a:r>
              <a:rPr lang="en-GB" sz="3100" b="1" dirty="0"/>
              <a:t>Other than staffing, the survey asked what other savings had there been?</a:t>
            </a:r>
            <a:r>
              <a:rPr lang="en-GB" dirty="0"/>
              <a:t/>
            </a:r>
            <a:br>
              <a:rPr lang="en-GB" dirty="0"/>
            </a:b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430" y="1333617"/>
            <a:ext cx="7065373" cy="3859139"/>
          </a:xfrm>
          <a:ln>
            <a:solidFill>
              <a:schemeClr val="tx1"/>
            </a:solidFill>
          </a:ln>
        </p:spPr>
      </p:pic>
      <p:sp>
        <p:nvSpPr>
          <p:cNvPr id="5" name="TextBox 4"/>
          <p:cNvSpPr txBox="1"/>
          <p:nvPr/>
        </p:nvSpPr>
        <p:spPr>
          <a:xfrm>
            <a:off x="7664824" y="1333617"/>
            <a:ext cx="4303058" cy="3188693"/>
          </a:xfrm>
          <a:prstGeom prst="rect">
            <a:avLst/>
          </a:prstGeom>
          <a:noFill/>
        </p:spPr>
        <p:txBody>
          <a:bodyPr wrap="square" rtlCol="0">
            <a:spAutoFit/>
          </a:bodyPr>
          <a:lstStyle/>
          <a:p>
            <a:pPr marL="342900" indent="-342900">
              <a:lnSpc>
                <a:spcPct val="98000"/>
              </a:lnSpc>
              <a:spcBef>
                <a:spcPts val="1200"/>
              </a:spcBef>
              <a:buFont typeface="Arial" panose="020B0604020202020204" pitchFamily="34" charset="0"/>
              <a:buChar char="•"/>
            </a:pPr>
            <a:r>
              <a:rPr lang="en-GB" sz="2800" dirty="0"/>
              <a:t>Resources 88%</a:t>
            </a:r>
          </a:p>
          <a:p>
            <a:pPr marL="342900" indent="-342900">
              <a:lnSpc>
                <a:spcPct val="98000"/>
              </a:lnSpc>
              <a:spcBef>
                <a:spcPts val="1200"/>
              </a:spcBef>
              <a:buFont typeface="Arial" panose="020B0604020202020204" pitchFamily="34" charset="0"/>
              <a:buChar char="•"/>
            </a:pPr>
            <a:r>
              <a:rPr lang="en-GB" sz="2800" dirty="0"/>
              <a:t>Equipment 85%</a:t>
            </a:r>
          </a:p>
          <a:p>
            <a:pPr marL="342900" indent="-342900">
              <a:lnSpc>
                <a:spcPct val="98000"/>
              </a:lnSpc>
              <a:spcBef>
                <a:spcPts val="1200"/>
              </a:spcBef>
              <a:buFont typeface="Arial" panose="020B0604020202020204" pitchFamily="34" charset="0"/>
              <a:buChar char="•"/>
            </a:pPr>
            <a:r>
              <a:rPr lang="en-GB" sz="2800" dirty="0"/>
              <a:t>Buildings 33%</a:t>
            </a:r>
          </a:p>
          <a:p>
            <a:pPr marL="342900" indent="-342900">
              <a:lnSpc>
                <a:spcPct val="98000"/>
              </a:lnSpc>
              <a:spcBef>
                <a:spcPts val="1200"/>
              </a:spcBef>
              <a:buFont typeface="Arial" panose="020B0604020202020204" pitchFamily="34" charset="0"/>
              <a:buChar char="•"/>
            </a:pPr>
            <a:r>
              <a:rPr lang="en-GB" sz="2800" dirty="0"/>
              <a:t>Heating / ventilation 14%</a:t>
            </a:r>
          </a:p>
          <a:p>
            <a:pPr marL="342900" indent="-342900">
              <a:lnSpc>
                <a:spcPct val="98000"/>
              </a:lnSpc>
              <a:spcBef>
                <a:spcPts val="1200"/>
              </a:spcBef>
              <a:buFont typeface="Arial" panose="020B0604020202020204" pitchFamily="34" charset="0"/>
              <a:buChar char="•"/>
            </a:pPr>
            <a:r>
              <a:rPr lang="en-GB" sz="2800" dirty="0"/>
              <a:t>Transport 13%</a:t>
            </a:r>
          </a:p>
          <a:p>
            <a:endParaRPr lang="en-GB" sz="2400" dirty="0"/>
          </a:p>
        </p:txBody>
      </p:sp>
    </p:spTree>
    <p:extLst>
      <p:ext uri="{BB962C8B-B14F-4D97-AF65-F5344CB8AC3E}">
        <p14:creationId xmlns:p14="http://schemas.microsoft.com/office/powerpoint/2010/main" val="305207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6" y="230656"/>
            <a:ext cx="9758082" cy="1181286"/>
          </a:xfrm>
        </p:spPr>
        <p:txBody>
          <a:bodyPr>
            <a:normAutofit/>
          </a:bodyPr>
          <a:lstStyle/>
          <a:p>
            <a:r>
              <a:rPr lang="en-GB" sz="2800" b="1" dirty="0">
                <a:latin typeface="+mn-lt"/>
              </a:rPr>
              <a:t>On the diminishing resources, one member said…</a:t>
            </a:r>
          </a:p>
        </p:txBody>
      </p:sp>
      <p:sp>
        <p:nvSpPr>
          <p:cNvPr id="4" name="TextBox 3"/>
          <p:cNvSpPr txBox="1"/>
          <p:nvPr/>
        </p:nvSpPr>
        <p:spPr>
          <a:xfrm>
            <a:off x="179296" y="1411942"/>
            <a:ext cx="3603812" cy="523220"/>
          </a:xfrm>
          <a:prstGeom prst="rect">
            <a:avLst/>
          </a:prstGeom>
          <a:noFill/>
        </p:spPr>
        <p:txBody>
          <a:bodyPr wrap="square" rtlCol="0">
            <a:spAutoFit/>
          </a:bodyPr>
          <a:lstStyle/>
          <a:p>
            <a:endParaRPr lang="en-GB" sz="2800" dirty="0"/>
          </a:p>
        </p:txBody>
      </p:sp>
      <p:sp>
        <p:nvSpPr>
          <p:cNvPr id="5" name="Speech Bubble: Oval 4"/>
          <p:cNvSpPr/>
          <p:nvPr/>
        </p:nvSpPr>
        <p:spPr>
          <a:xfrm>
            <a:off x="505868" y="1252500"/>
            <a:ext cx="11218047" cy="3858343"/>
          </a:xfrm>
          <a:prstGeom prst="wedgeEllipseCallout">
            <a:avLst>
              <a:gd name="adj1" fmla="val -35844"/>
              <a:gd name="adj2" fmla="val 51435"/>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GB" sz="4800" i="1" dirty="0"/>
              <a:t>“Due to lack of funding there are limited resources and many resources that are available are very tired and worn.”</a:t>
            </a:r>
            <a:endParaRPr lang="en-GB" sz="4800" i="1" dirty="0">
              <a:solidFill>
                <a:prstClr val="white"/>
              </a:solidFill>
            </a:endParaRPr>
          </a:p>
        </p:txBody>
      </p:sp>
    </p:spTree>
    <p:extLst>
      <p:ext uri="{BB962C8B-B14F-4D97-AF65-F5344CB8AC3E}">
        <p14:creationId xmlns:p14="http://schemas.microsoft.com/office/powerpoint/2010/main" val="76487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509" y="1284147"/>
            <a:ext cx="6667500" cy="4143375"/>
          </a:xfrm>
          <a:ln>
            <a:solidFill>
              <a:schemeClr val="tx1"/>
            </a:solidFill>
          </a:ln>
        </p:spPr>
      </p:pic>
      <p:sp>
        <p:nvSpPr>
          <p:cNvPr id="3" name="TextBox 2"/>
          <p:cNvSpPr txBox="1"/>
          <p:nvPr/>
        </p:nvSpPr>
        <p:spPr>
          <a:xfrm>
            <a:off x="161365" y="174812"/>
            <a:ext cx="9681882" cy="1384995"/>
          </a:xfrm>
          <a:prstGeom prst="rect">
            <a:avLst/>
          </a:prstGeom>
          <a:noFill/>
        </p:spPr>
        <p:txBody>
          <a:bodyPr wrap="square" rtlCol="0">
            <a:spAutoFit/>
          </a:bodyPr>
          <a:lstStyle/>
          <a:p>
            <a:r>
              <a:rPr lang="en-GB" sz="2800" b="1" dirty="0"/>
              <a:t>Do you feel the process was managed well? This should include support from management, proper consultation and selection for alternative roles?</a:t>
            </a:r>
          </a:p>
        </p:txBody>
      </p:sp>
      <p:sp>
        <p:nvSpPr>
          <p:cNvPr id="7" name="TextBox 6"/>
          <p:cNvSpPr txBox="1"/>
          <p:nvPr/>
        </p:nvSpPr>
        <p:spPr>
          <a:xfrm>
            <a:off x="255494" y="1653988"/>
            <a:ext cx="4773706" cy="2511585"/>
          </a:xfrm>
          <a:prstGeom prst="rect">
            <a:avLst/>
          </a:prstGeom>
          <a:noFill/>
        </p:spPr>
        <p:txBody>
          <a:bodyPr wrap="square" rtlCol="0">
            <a:spAutoFit/>
          </a:bodyPr>
          <a:lstStyle/>
          <a:p>
            <a:pPr marL="457200" indent="-457200">
              <a:lnSpc>
                <a:spcPct val="98000"/>
              </a:lnSpc>
              <a:spcBef>
                <a:spcPts val="1200"/>
              </a:spcBef>
              <a:buFont typeface="Arial" panose="020B0604020202020204" pitchFamily="34" charset="0"/>
              <a:buChar char="•"/>
            </a:pPr>
            <a:r>
              <a:rPr lang="en-GB" sz="2800" dirty="0"/>
              <a:t>Only 36% say the process was managed well.</a:t>
            </a:r>
          </a:p>
          <a:p>
            <a:pPr marL="457200" indent="-457200">
              <a:lnSpc>
                <a:spcPct val="98000"/>
              </a:lnSpc>
              <a:spcBef>
                <a:spcPts val="1200"/>
              </a:spcBef>
              <a:buFont typeface="Arial" panose="020B0604020202020204" pitchFamily="34" charset="0"/>
              <a:buChar char="•"/>
            </a:pPr>
            <a:r>
              <a:rPr lang="en-GB" sz="2800" dirty="0"/>
              <a:t>27% say the process was not managed well.</a:t>
            </a:r>
          </a:p>
          <a:p>
            <a:pPr marL="457200" indent="-457200">
              <a:lnSpc>
                <a:spcPct val="98000"/>
              </a:lnSpc>
              <a:spcBef>
                <a:spcPts val="1200"/>
              </a:spcBef>
              <a:buFont typeface="Arial" panose="020B0604020202020204" pitchFamily="34" charset="0"/>
              <a:buChar char="•"/>
            </a:pPr>
            <a:r>
              <a:rPr lang="en-GB" sz="2800" dirty="0"/>
              <a:t>36% say the process was ok.</a:t>
            </a:r>
          </a:p>
        </p:txBody>
      </p:sp>
      <p:sp>
        <p:nvSpPr>
          <p:cNvPr id="8" name="TextBox 7"/>
          <p:cNvSpPr txBox="1"/>
          <p:nvPr/>
        </p:nvSpPr>
        <p:spPr>
          <a:xfrm>
            <a:off x="325531" y="4259754"/>
            <a:ext cx="4746812" cy="1384995"/>
          </a:xfrm>
          <a:prstGeom prst="rect">
            <a:avLst/>
          </a:prstGeom>
          <a:noFill/>
        </p:spPr>
        <p:txBody>
          <a:bodyPr wrap="square" rtlCol="0">
            <a:spAutoFit/>
          </a:bodyPr>
          <a:lstStyle/>
          <a:p>
            <a:r>
              <a:rPr lang="en-GB" sz="2800" b="1" dirty="0"/>
              <a:t>UNISON is concerned about the worsening support from central services.</a:t>
            </a:r>
          </a:p>
        </p:txBody>
      </p:sp>
    </p:spTree>
    <p:extLst>
      <p:ext uri="{BB962C8B-B14F-4D97-AF65-F5344CB8AC3E}">
        <p14:creationId xmlns:p14="http://schemas.microsoft.com/office/powerpoint/2010/main" val="253344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7051" y="1182707"/>
            <a:ext cx="6717092" cy="4174193"/>
          </a:xfrm>
          <a:ln>
            <a:solidFill>
              <a:schemeClr val="tx1"/>
            </a:solidFill>
          </a:ln>
        </p:spPr>
      </p:pic>
      <p:sp>
        <p:nvSpPr>
          <p:cNvPr id="3" name="TextBox 2"/>
          <p:cNvSpPr txBox="1"/>
          <p:nvPr/>
        </p:nvSpPr>
        <p:spPr>
          <a:xfrm>
            <a:off x="309282" y="228600"/>
            <a:ext cx="9520518" cy="954107"/>
          </a:xfrm>
          <a:prstGeom prst="rect">
            <a:avLst/>
          </a:prstGeom>
          <a:noFill/>
        </p:spPr>
        <p:txBody>
          <a:bodyPr wrap="square" rtlCol="0">
            <a:spAutoFit/>
          </a:bodyPr>
          <a:lstStyle/>
          <a:p>
            <a:r>
              <a:rPr lang="en-GB" sz="2800" b="1" dirty="0"/>
              <a:t>We asked respondents what impact the restructure had on them…</a:t>
            </a:r>
          </a:p>
        </p:txBody>
      </p:sp>
      <p:sp>
        <p:nvSpPr>
          <p:cNvPr id="5" name="TextBox 4"/>
          <p:cNvSpPr txBox="1"/>
          <p:nvPr/>
        </p:nvSpPr>
        <p:spPr>
          <a:xfrm>
            <a:off x="309282" y="1237503"/>
            <a:ext cx="4617769" cy="4119397"/>
          </a:xfrm>
          <a:prstGeom prst="rect">
            <a:avLst/>
          </a:prstGeom>
          <a:noFill/>
        </p:spPr>
        <p:txBody>
          <a:bodyPr wrap="square" rtlCol="0">
            <a:spAutoFit/>
          </a:bodyPr>
          <a:lstStyle/>
          <a:p>
            <a:pPr>
              <a:lnSpc>
                <a:spcPct val="98000"/>
              </a:lnSpc>
              <a:spcBef>
                <a:spcPts val="1200"/>
              </a:spcBef>
            </a:pPr>
            <a:r>
              <a:rPr lang="en-GB" sz="2400" dirty="0"/>
              <a:t>As a result of the restructure:</a:t>
            </a:r>
          </a:p>
          <a:p>
            <a:pPr>
              <a:lnSpc>
                <a:spcPct val="98000"/>
              </a:lnSpc>
              <a:spcBef>
                <a:spcPts val="1200"/>
              </a:spcBef>
            </a:pPr>
            <a:endParaRPr lang="en-GB" sz="2400" dirty="0"/>
          </a:p>
          <a:p>
            <a:pPr marL="285750" indent="-285750">
              <a:lnSpc>
                <a:spcPct val="98000"/>
              </a:lnSpc>
              <a:spcBef>
                <a:spcPts val="1200"/>
              </a:spcBef>
              <a:buFont typeface="Arial" panose="020B0604020202020204" pitchFamily="34" charset="0"/>
              <a:buChar char="•"/>
            </a:pPr>
            <a:r>
              <a:rPr lang="en-GB" sz="2400" dirty="0"/>
              <a:t>65% said it had lowered morale</a:t>
            </a:r>
          </a:p>
          <a:p>
            <a:pPr marL="285750" indent="-285750">
              <a:lnSpc>
                <a:spcPct val="98000"/>
              </a:lnSpc>
              <a:spcBef>
                <a:spcPts val="1200"/>
              </a:spcBef>
              <a:buFont typeface="Arial" panose="020B0604020202020204" pitchFamily="34" charset="0"/>
              <a:buChar char="•"/>
            </a:pPr>
            <a:r>
              <a:rPr lang="en-GB" sz="2400" dirty="0"/>
              <a:t>44% said it had contributed to stress / health problems</a:t>
            </a:r>
          </a:p>
          <a:p>
            <a:pPr marL="285750" indent="-285750">
              <a:lnSpc>
                <a:spcPct val="98000"/>
              </a:lnSpc>
              <a:spcBef>
                <a:spcPts val="1200"/>
              </a:spcBef>
              <a:buFont typeface="Arial" panose="020B0604020202020204" pitchFamily="34" charset="0"/>
              <a:buChar char="•"/>
            </a:pPr>
            <a:r>
              <a:rPr lang="en-GB" sz="2400" dirty="0"/>
              <a:t>48% said it had resulted in them having greater responsibility</a:t>
            </a:r>
          </a:p>
          <a:p>
            <a:pPr marL="285750" indent="-285750">
              <a:lnSpc>
                <a:spcPct val="98000"/>
              </a:lnSpc>
              <a:spcBef>
                <a:spcPts val="1200"/>
              </a:spcBef>
              <a:buFont typeface="Arial" panose="020B0604020202020204" pitchFamily="34" charset="0"/>
              <a:buChar char="•"/>
            </a:pPr>
            <a:r>
              <a:rPr lang="en-GB" sz="2400" dirty="0"/>
              <a:t>78% said they had experienced increased workload</a:t>
            </a:r>
          </a:p>
        </p:txBody>
      </p:sp>
    </p:spTree>
    <p:extLst>
      <p:ext uri="{BB962C8B-B14F-4D97-AF65-F5344CB8AC3E}">
        <p14:creationId xmlns:p14="http://schemas.microsoft.com/office/powerpoint/2010/main" val="118872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3" y="177494"/>
            <a:ext cx="10515600" cy="574582"/>
          </a:xfrm>
        </p:spPr>
        <p:txBody>
          <a:bodyPr>
            <a:normAutofit fontScale="90000"/>
          </a:bodyPr>
          <a:lstStyle/>
          <a:p>
            <a:r>
              <a:rPr lang="en-GB" sz="3200" b="1" dirty="0"/>
              <a:t>We asked respondents what impact the restructure had on them…</a:t>
            </a:r>
          </a:p>
        </p:txBody>
      </p:sp>
      <p:sp>
        <p:nvSpPr>
          <p:cNvPr id="7" name="Speech Bubble: Oval 6"/>
          <p:cNvSpPr/>
          <p:nvPr/>
        </p:nvSpPr>
        <p:spPr>
          <a:xfrm>
            <a:off x="6239069" y="1105952"/>
            <a:ext cx="5542384" cy="2005534"/>
          </a:xfrm>
          <a:prstGeom prst="wedgeEllipseCallout">
            <a:avLst>
              <a:gd name="adj1" fmla="val -57533"/>
              <a:gd name="adj2" fmla="val 4668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i="1" dirty="0">
                <a:solidFill>
                  <a:prstClr val="white"/>
                </a:solidFill>
              </a:rPr>
              <a:t>“Although few were made redundant, many left because of the stress”</a:t>
            </a:r>
          </a:p>
        </p:txBody>
      </p:sp>
      <p:sp>
        <p:nvSpPr>
          <p:cNvPr id="8" name="Speech Bubble: Oval 7"/>
          <p:cNvSpPr/>
          <p:nvPr/>
        </p:nvSpPr>
        <p:spPr>
          <a:xfrm>
            <a:off x="1" y="764352"/>
            <a:ext cx="6064624" cy="2507326"/>
          </a:xfrm>
          <a:prstGeom prst="wedgeEllipseCallout">
            <a:avLst>
              <a:gd name="adj1" fmla="val -39238"/>
              <a:gd name="adj2" fmla="val 66672"/>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dirty="0"/>
              <a:t>Reduction of SNTAs means I have to support special needs children in the class as well as keeping up with my usual role</a:t>
            </a:r>
            <a:endParaRPr lang="en-GB" sz="2800" i="1" dirty="0">
              <a:solidFill>
                <a:prstClr val="white"/>
              </a:solidFill>
            </a:endParaRPr>
          </a:p>
        </p:txBody>
      </p:sp>
      <p:sp>
        <p:nvSpPr>
          <p:cNvPr id="9" name="Speech Bubble: Oval 8"/>
          <p:cNvSpPr/>
          <p:nvPr/>
        </p:nvSpPr>
        <p:spPr>
          <a:xfrm>
            <a:off x="739588" y="3271678"/>
            <a:ext cx="11041865" cy="2720908"/>
          </a:xfrm>
          <a:prstGeom prst="wedgeEllipseCallout">
            <a:avLst>
              <a:gd name="adj1" fmla="val -50130"/>
              <a:gd name="adj2" fmla="val 66873"/>
            </a:avLst>
          </a:prstGeom>
          <a:solidFill>
            <a:srgbClr val="4122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i="1" dirty="0"/>
              <a:t>The role is poorly paid, frequently challenging and pay rises derisory…many colleagues openly discuss a desire to seek alternative employment and express low levels of satisfaction regarding, pay and conditions</a:t>
            </a:r>
            <a:endParaRPr lang="en-GB" sz="2800" i="1" dirty="0">
              <a:solidFill>
                <a:prstClr val="white"/>
              </a:solidFill>
            </a:endParaRPr>
          </a:p>
        </p:txBody>
      </p:sp>
    </p:spTree>
    <p:extLst>
      <p:ext uri="{BB962C8B-B14F-4D97-AF65-F5344CB8AC3E}">
        <p14:creationId xmlns:p14="http://schemas.microsoft.com/office/powerpoint/2010/main" val="2205905994"/>
      </p:ext>
    </p:extLst>
  </p:cSld>
  <p:clrMapOvr>
    <a:masterClrMapping/>
  </p:clrMapOvr>
</p:sld>
</file>

<file path=ppt/theme/theme1.xml><?xml version="1.0" encoding="utf-8"?>
<a:theme xmlns:a="http://schemas.openxmlformats.org/drawingml/2006/main" name="UnisonW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nisonWS" id="{663115E4-86FA-4003-A0CD-DFC02FE15DDD}" vid="{4CE7E9F9-A946-4782-BB28-745A0CB8F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3.xml><?xml version="1.0" encoding="utf-8"?>
<?mso-contentType ?>
<SharedContentType xmlns="Microsoft.SharePoint.Taxonomy.ContentTypeSync" SourceId="73f0a195-02ac-4a72-b655-6664c0f36d60" ContentTypeId="0x01010008FB9B3217D433459C91B5CF793C1D79" PreviousValue="false"/>
</file>

<file path=customXml/item4.xml><?xml version="1.0" encoding="utf-8"?>
<ct:contentTypeSchema xmlns:ct="http://schemas.microsoft.com/office/2006/metadata/contentType" xmlns:ma="http://schemas.microsoft.com/office/2006/metadata/properties/metaAttributes" ct:_="" ma:_="" ma:contentTypeName="WSCC Document" ma:contentTypeID="0x01010008FB9B3217D433459C91B5CF793C1D790042CB9C1FD6D3DB4E87941FBFDFC9D74B" ma:contentTypeVersion="3" ma:contentTypeDescription="" ma:contentTypeScope="" ma:versionID="9ac3d956bbfeb59d0c032bf2bcbd6203">
  <xsd:schema xmlns:xsd="http://www.w3.org/2001/XMLSchema" xmlns:xs="http://www.w3.org/2001/XMLSchema" xmlns:p="http://schemas.microsoft.com/office/2006/metadata/properties" xmlns:ns1="http://schemas.microsoft.com/sharepoint/v3" xmlns:ns2="1209568c-8f7e-4a25-939e-4f22fd0c2b25" targetNamespace="http://schemas.microsoft.com/office/2006/metadata/properties" ma:root="true" ma:fieldsID="ef73f235f06706121e40e2d0da045e23" ns1:_="" ns2:_="">
    <xsd:import namespace="http://schemas.microsoft.com/sharepoint/v3"/>
    <xsd:import namespace="1209568c-8f7e-4a25-939e-4f22fd0c2b25"/>
    <xsd:element name="properties">
      <xsd:complexType>
        <xsd:sequence>
          <xsd:element name="documentManagement">
            <xsd:complexType>
              <xsd:all>
                <xsd:element ref="ns2:j5da7913ca98450ab299b9b62231058f" minOccurs="0"/>
                <xsd:element ref="ns2:TaxCatchAll" minOccurs="0"/>
                <xsd:element ref="ns2:TaxCatchAllLabel"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2"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j5da7913ca98450ab299b9b62231058f" ma:index="8" nillable="true" ma:taxonomy="true" ma:internalName="j5da7913ca98450ab299b9b62231058f" ma:taxonomyFieldName="WSCC_x0020_Category" ma:displayName="WSCC Category" ma:default="" ma:fieldId="{35da7913-ca98-450a-b299-b9b62231058f}"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3d52720-57e2-4ade-b625-bbb577b4322f}" ma:internalName="TaxCatchAll" ma:showField="CatchAllData" ma:web="e853f305-7df9-4075-afd1-453bd46f1b3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3d52720-57e2-4ade-b625-bbb577b4322f}" ma:internalName="TaxCatchAllLabel" ma:readOnly="true" ma:showField="CatchAllDataLabel" ma:web="e853f305-7df9-4075-afd1-453bd46f1b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2b0ecdd0-8795-4d9e-bbc4-c3a4fee0f4a5;2017-04-10 13:09:19;PENDINGCLASSIFICATION;WSCC Category:|False||PENDINGCLASSIFICATION|2017-04-10 13:09:19|UNDEFINED;False</CSMeta2010Field>
    <j5da7913ca98450ab299b9b62231058f xmlns="1209568c-8f7e-4a25-939e-4f22fd0c2b25">
      <Terms xmlns="http://schemas.microsoft.com/office/infopath/2007/PartnerControls"/>
    </j5da7913ca98450ab299b9b62231058f>
    <TaxCatchAll xmlns="1209568c-8f7e-4a25-939e-4f22fd0c2b25"/>
  </documentManagement>
</p:properties>
</file>

<file path=customXml/itemProps1.xml><?xml version="1.0" encoding="utf-8"?>
<ds:datastoreItem xmlns:ds="http://schemas.openxmlformats.org/officeDocument/2006/customXml" ds:itemID="{E498FDCA-B585-4500-B768-6A121B4827B4}">
  <ds:schemaRefs>
    <ds:schemaRef ds:uri="http://schemas.microsoft.com/sharepoint/v3/contenttype/forms"/>
  </ds:schemaRefs>
</ds:datastoreItem>
</file>

<file path=customXml/itemProps2.xml><?xml version="1.0" encoding="utf-8"?>
<ds:datastoreItem xmlns:ds="http://schemas.openxmlformats.org/officeDocument/2006/customXml" ds:itemID="{833F677E-EA71-4CA1-9831-9FF104B8494B}">
  <ds:schemaRefs>
    <ds:schemaRef ds:uri="http://schemas.microsoft.com/sharepoint/events"/>
  </ds:schemaRefs>
</ds:datastoreItem>
</file>

<file path=customXml/itemProps3.xml><?xml version="1.0" encoding="utf-8"?>
<ds:datastoreItem xmlns:ds="http://schemas.openxmlformats.org/officeDocument/2006/customXml" ds:itemID="{0837DB54-B4EF-4D42-AAF1-E6F627CA1F03}">
  <ds:schemaRefs>
    <ds:schemaRef ds:uri="Microsoft.SharePoint.Taxonomy.ContentTypeSync"/>
  </ds:schemaRefs>
</ds:datastoreItem>
</file>

<file path=customXml/itemProps4.xml><?xml version="1.0" encoding="utf-8"?>
<ds:datastoreItem xmlns:ds="http://schemas.openxmlformats.org/officeDocument/2006/customXml" ds:itemID="{B6A257DA-90D6-4E61-BA17-77BED2540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09568c-8f7e-4a25-939e-4f22fd0c2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003BB49-49D5-454D-882A-40BA7143DBE0}">
  <ds:schemaRefs>
    <ds:schemaRef ds:uri="http://purl.org/dc/terms/"/>
    <ds:schemaRef ds:uri="http://www.w3.org/XML/1998/namespace"/>
    <ds:schemaRef ds:uri="1209568c-8f7e-4a25-939e-4f22fd0c2b25"/>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1218</TotalTime>
  <Words>1516</Words>
  <Application>Microsoft Office PowerPoint</Application>
  <PresentationFormat>Custom</PresentationFormat>
  <Paragraphs>118</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UnisonWS</vt:lpstr>
      <vt:lpstr>UNISON Schools Survey 2017</vt:lpstr>
      <vt:lpstr>PowerPoint Presentation</vt:lpstr>
      <vt:lpstr> </vt:lpstr>
      <vt:lpstr> Over 80% said the restructure was financially driven </vt:lpstr>
      <vt:lpstr> Other than staffing, the survey asked what other savings had there been? </vt:lpstr>
      <vt:lpstr>On the diminishing resources, one member said…</vt:lpstr>
      <vt:lpstr>PowerPoint Presentation</vt:lpstr>
      <vt:lpstr>PowerPoint Presentation</vt:lpstr>
      <vt:lpstr>We asked respondents what impact the restructure had on them…</vt:lpstr>
      <vt:lpstr> </vt:lpstr>
      <vt:lpstr>PowerPoint Presentation</vt:lpstr>
      <vt:lpstr>As a result of the restructure, has the number of staff needed to carry out the work in your school improved or got worse?</vt:lpstr>
      <vt:lpstr>As a result of the restructure, has the number of staff needed to carry out the work in your school improved or got worse?</vt:lpstr>
      <vt:lpstr>PowerPoint Presentation</vt:lpstr>
      <vt:lpstr>Impact on educational outcomes…</vt:lpstr>
      <vt:lpstr>We asked respondents whether there was an increased safeguarding risk as a result of restructure…</vt:lpstr>
      <vt:lpstr>Impact on safeguarding…</vt:lpstr>
      <vt:lpstr> </vt:lpstr>
      <vt:lpstr>Impact on SEN…</vt:lpstr>
      <vt:lpstr>As a result of the restructure has Special Educational Needs (SEN) provision got better or worse, in your view?</vt:lpstr>
      <vt:lpstr> </vt:lpstr>
      <vt:lpstr>We asked respondents to comment on the perceived risk to the health and safety of staff and children, as a result of restructure...</vt:lpstr>
      <vt:lpstr>Impact on Health and Safety…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Survey</dc:title>
  <dc:creator>James Ellis</dc:creator>
  <cp:lastModifiedBy>Daniel Sartin</cp:lastModifiedBy>
  <cp:revision>81</cp:revision>
  <dcterms:created xsi:type="dcterms:W3CDTF">2017-01-04T10:07:41Z</dcterms:created>
  <dcterms:modified xsi:type="dcterms:W3CDTF">2017-04-21T08:41:36Z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0x01010008FB9B3217D433459C91B5CF793C1D790042CB9C1FD6D3DB4E87941FBFDFC9D74B</vt:lpwstr>
  </property>
</Properties>
</file>